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sldIdLst>
    <p:sldId id="256" r:id="rId2"/>
    <p:sldId id="257" r:id="rId3"/>
  </p:sldIdLst>
  <p:sldSz cx="7740650" cy="10044113"/>
  <p:notesSz cx="7102475" cy="9388475"/>
  <p:embeddedFontLst>
    <p:embeddedFont>
      <p:font typeface="Montserrat" panose="00000500000000000000" pitchFamily="2" charset="0"/>
      <p:regular r:id="rId4"/>
      <p:bold r:id="rId5"/>
      <p:italic r:id="rId6"/>
      <p:boldItalic r:id="rId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D@Compass-Commercial.com" initials="L" lastIdx="1" clrIdx="0">
    <p:extLst>
      <p:ext uri="{19B8F6BF-5375-455C-9EA6-DF929625EA0E}">
        <p15:presenceInfo xmlns:p15="http://schemas.microsoft.com/office/powerpoint/2012/main" userId="S::ld@compass-commercial.com::7e9629ca-cde7-4a36-aa76-72fc8383bef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BB71CF-CBBE-4E9E-81E7-E370A4671255}" v="4" dt="2022-09-25T14:37:45.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04" autoAdjust="0"/>
    <p:restoredTop sz="94660"/>
  </p:normalViewPr>
  <p:slideViewPr>
    <p:cSldViewPr snapToGrid="0" showGuides="1">
      <p:cViewPr varScale="1">
        <p:scale>
          <a:sx n="85" d="100"/>
          <a:sy n="85" d="100"/>
        </p:scale>
        <p:origin x="26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0549" y="1643794"/>
            <a:ext cx="6579553" cy="3496839"/>
          </a:xfrm>
        </p:spPr>
        <p:txBody>
          <a:bodyPr anchor="b"/>
          <a:lstStyle>
            <a:lvl1pPr algn="ctr">
              <a:defRPr sz="5079"/>
            </a:lvl1pPr>
          </a:lstStyle>
          <a:p>
            <a:r>
              <a:rPr lang="en-US"/>
              <a:t>Click to edit Master title style</a:t>
            </a:r>
            <a:endParaRPr lang="en-US" dirty="0"/>
          </a:p>
        </p:txBody>
      </p:sp>
      <p:sp>
        <p:nvSpPr>
          <p:cNvPr id="3" name="Subtitle 2"/>
          <p:cNvSpPr>
            <a:spLocks noGrp="1"/>
          </p:cNvSpPr>
          <p:nvPr>
            <p:ph type="subTitle" idx="1"/>
          </p:nvPr>
        </p:nvSpPr>
        <p:spPr>
          <a:xfrm>
            <a:off x="967581" y="5275485"/>
            <a:ext cx="5805488" cy="2425002"/>
          </a:xfrm>
        </p:spPr>
        <p:txBody>
          <a:bodyPr/>
          <a:lstStyle>
            <a:lvl1pPr marL="0" indent="0" algn="ctr">
              <a:buNone/>
              <a:defRPr sz="2032"/>
            </a:lvl1pPr>
            <a:lvl2pPr marL="387020" indent="0" algn="ctr">
              <a:buNone/>
              <a:defRPr sz="1693"/>
            </a:lvl2pPr>
            <a:lvl3pPr marL="774040" indent="0" algn="ctr">
              <a:buNone/>
              <a:defRPr sz="1524"/>
            </a:lvl3pPr>
            <a:lvl4pPr marL="1161059" indent="0" algn="ctr">
              <a:buNone/>
              <a:defRPr sz="1354"/>
            </a:lvl4pPr>
            <a:lvl5pPr marL="1548079" indent="0" algn="ctr">
              <a:buNone/>
              <a:defRPr sz="1354"/>
            </a:lvl5pPr>
            <a:lvl6pPr marL="1935099" indent="0" algn="ctr">
              <a:buNone/>
              <a:defRPr sz="1354"/>
            </a:lvl6pPr>
            <a:lvl7pPr marL="2322119" indent="0" algn="ctr">
              <a:buNone/>
              <a:defRPr sz="1354"/>
            </a:lvl7pPr>
            <a:lvl8pPr marL="2709139" indent="0" algn="ctr">
              <a:buNone/>
              <a:defRPr sz="1354"/>
            </a:lvl8pPr>
            <a:lvl9pPr marL="3096158" indent="0" algn="ctr">
              <a:buNone/>
              <a:defRPr sz="135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C403C0-B217-4B97-98B9-1FD4B099F109}" type="datetimeFigureOut">
              <a:rPr lang="id-ID" smtClean="0"/>
              <a:t>18/05/2026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725559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C403C0-B217-4B97-98B9-1FD4B099F109}" type="datetimeFigureOut">
              <a:rPr lang="id-ID" smtClean="0"/>
              <a:t>18/05/2026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2326472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28138" y="2504056"/>
            <a:ext cx="6676311" cy="4178071"/>
          </a:xfrm>
        </p:spPr>
        <p:txBody>
          <a:bodyPr anchor="b"/>
          <a:lstStyle>
            <a:lvl1pPr>
              <a:defRPr sz="5079"/>
            </a:lvl1pPr>
          </a:lstStyle>
          <a:p>
            <a:r>
              <a:rPr lang="en-US"/>
              <a:t>Click to edit Master title style</a:t>
            </a:r>
            <a:endParaRPr lang="en-US" dirty="0"/>
          </a:p>
        </p:txBody>
      </p:sp>
      <p:sp>
        <p:nvSpPr>
          <p:cNvPr id="3" name="Text Placeholder 2"/>
          <p:cNvSpPr>
            <a:spLocks noGrp="1"/>
          </p:cNvSpPr>
          <p:nvPr>
            <p:ph type="body" idx="1"/>
          </p:nvPr>
        </p:nvSpPr>
        <p:spPr>
          <a:xfrm>
            <a:off x="528138" y="6721654"/>
            <a:ext cx="6676311" cy="2197149"/>
          </a:xfrm>
        </p:spPr>
        <p:txBody>
          <a:bodyPr/>
          <a:lstStyle>
            <a:lvl1pPr marL="0" indent="0">
              <a:buNone/>
              <a:defRPr sz="2032">
                <a:solidFill>
                  <a:schemeClr val="tx1"/>
                </a:solidFill>
              </a:defRPr>
            </a:lvl1pPr>
            <a:lvl2pPr marL="387020" indent="0">
              <a:buNone/>
              <a:defRPr sz="1693">
                <a:solidFill>
                  <a:schemeClr val="tx1">
                    <a:tint val="75000"/>
                  </a:schemeClr>
                </a:solidFill>
              </a:defRPr>
            </a:lvl2pPr>
            <a:lvl3pPr marL="774040" indent="0">
              <a:buNone/>
              <a:defRPr sz="1524">
                <a:solidFill>
                  <a:schemeClr val="tx1">
                    <a:tint val="75000"/>
                  </a:schemeClr>
                </a:solidFill>
              </a:defRPr>
            </a:lvl3pPr>
            <a:lvl4pPr marL="1161059" indent="0">
              <a:buNone/>
              <a:defRPr sz="1354">
                <a:solidFill>
                  <a:schemeClr val="tx1">
                    <a:tint val="75000"/>
                  </a:schemeClr>
                </a:solidFill>
              </a:defRPr>
            </a:lvl4pPr>
            <a:lvl5pPr marL="1548079" indent="0">
              <a:buNone/>
              <a:defRPr sz="1354">
                <a:solidFill>
                  <a:schemeClr val="tx1">
                    <a:tint val="75000"/>
                  </a:schemeClr>
                </a:solidFill>
              </a:defRPr>
            </a:lvl5pPr>
            <a:lvl6pPr marL="1935099" indent="0">
              <a:buNone/>
              <a:defRPr sz="1354">
                <a:solidFill>
                  <a:schemeClr val="tx1">
                    <a:tint val="75000"/>
                  </a:schemeClr>
                </a:solidFill>
              </a:defRPr>
            </a:lvl6pPr>
            <a:lvl7pPr marL="2322119" indent="0">
              <a:buNone/>
              <a:defRPr sz="1354">
                <a:solidFill>
                  <a:schemeClr val="tx1">
                    <a:tint val="75000"/>
                  </a:schemeClr>
                </a:solidFill>
              </a:defRPr>
            </a:lvl7pPr>
            <a:lvl8pPr marL="2709139" indent="0">
              <a:buNone/>
              <a:defRPr sz="1354">
                <a:solidFill>
                  <a:schemeClr val="tx1">
                    <a:tint val="75000"/>
                  </a:schemeClr>
                </a:solidFill>
              </a:defRPr>
            </a:lvl8pPr>
            <a:lvl9pPr marL="3096158" indent="0">
              <a:buNone/>
              <a:defRPr sz="135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C403C0-B217-4B97-98B9-1FD4B099F109}" type="datetimeFigureOut">
              <a:rPr lang="id-ID" smtClean="0"/>
              <a:t>18/05/2026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281511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2170" y="2673780"/>
            <a:ext cx="3289776"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18704" y="2673780"/>
            <a:ext cx="3289776"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C403C0-B217-4B97-98B9-1FD4B099F109}" type="datetimeFigureOut">
              <a:rPr lang="id-ID" smtClean="0"/>
              <a:t>18/05/2026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4221641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178" y="534758"/>
            <a:ext cx="6676311" cy="194139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3179" y="2462203"/>
            <a:ext cx="3274657" cy="1206688"/>
          </a:xfrm>
        </p:spPr>
        <p:txBody>
          <a:bodyPr anchor="b"/>
          <a:lstStyle>
            <a:lvl1pPr marL="0" indent="0">
              <a:buNone/>
              <a:defRPr sz="2032" b="1"/>
            </a:lvl1pPr>
            <a:lvl2pPr marL="387020" indent="0">
              <a:buNone/>
              <a:defRPr sz="1693" b="1"/>
            </a:lvl2pPr>
            <a:lvl3pPr marL="774040" indent="0">
              <a:buNone/>
              <a:defRPr sz="1524" b="1"/>
            </a:lvl3pPr>
            <a:lvl4pPr marL="1161059" indent="0">
              <a:buNone/>
              <a:defRPr sz="1354" b="1"/>
            </a:lvl4pPr>
            <a:lvl5pPr marL="1548079" indent="0">
              <a:buNone/>
              <a:defRPr sz="1354" b="1"/>
            </a:lvl5pPr>
            <a:lvl6pPr marL="1935099" indent="0">
              <a:buNone/>
              <a:defRPr sz="1354" b="1"/>
            </a:lvl6pPr>
            <a:lvl7pPr marL="2322119" indent="0">
              <a:buNone/>
              <a:defRPr sz="1354" b="1"/>
            </a:lvl7pPr>
            <a:lvl8pPr marL="2709139" indent="0">
              <a:buNone/>
              <a:defRPr sz="1354" b="1"/>
            </a:lvl8pPr>
            <a:lvl9pPr marL="3096158" indent="0">
              <a:buNone/>
              <a:defRPr sz="1354" b="1"/>
            </a:lvl9pPr>
          </a:lstStyle>
          <a:p>
            <a:pPr lvl="0"/>
            <a:r>
              <a:rPr lang="en-US"/>
              <a:t>Click to edit Master text styles</a:t>
            </a:r>
          </a:p>
        </p:txBody>
      </p:sp>
      <p:sp>
        <p:nvSpPr>
          <p:cNvPr id="4" name="Content Placeholder 3"/>
          <p:cNvSpPr>
            <a:spLocks noGrp="1"/>
          </p:cNvSpPr>
          <p:nvPr>
            <p:ph sz="half" idx="2"/>
          </p:nvPr>
        </p:nvSpPr>
        <p:spPr>
          <a:xfrm>
            <a:off x="533179" y="3668891"/>
            <a:ext cx="3274657"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18705" y="2462203"/>
            <a:ext cx="3290784" cy="1206688"/>
          </a:xfrm>
        </p:spPr>
        <p:txBody>
          <a:bodyPr anchor="b"/>
          <a:lstStyle>
            <a:lvl1pPr marL="0" indent="0">
              <a:buNone/>
              <a:defRPr sz="2032" b="1"/>
            </a:lvl1pPr>
            <a:lvl2pPr marL="387020" indent="0">
              <a:buNone/>
              <a:defRPr sz="1693" b="1"/>
            </a:lvl2pPr>
            <a:lvl3pPr marL="774040" indent="0">
              <a:buNone/>
              <a:defRPr sz="1524" b="1"/>
            </a:lvl3pPr>
            <a:lvl4pPr marL="1161059" indent="0">
              <a:buNone/>
              <a:defRPr sz="1354" b="1"/>
            </a:lvl4pPr>
            <a:lvl5pPr marL="1548079" indent="0">
              <a:buNone/>
              <a:defRPr sz="1354" b="1"/>
            </a:lvl5pPr>
            <a:lvl6pPr marL="1935099" indent="0">
              <a:buNone/>
              <a:defRPr sz="1354" b="1"/>
            </a:lvl6pPr>
            <a:lvl7pPr marL="2322119" indent="0">
              <a:buNone/>
              <a:defRPr sz="1354" b="1"/>
            </a:lvl7pPr>
            <a:lvl8pPr marL="2709139" indent="0">
              <a:buNone/>
              <a:defRPr sz="1354" b="1"/>
            </a:lvl8pPr>
            <a:lvl9pPr marL="3096158" indent="0">
              <a:buNone/>
              <a:defRPr sz="1354" b="1"/>
            </a:lvl9pPr>
          </a:lstStyle>
          <a:p>
            <a:pPr lvl="0"/>
            <a:r>
              <a:rPr lang="en-US"/>
              <a:t>Click to edit Master text styles</a:t>
            </a:r>
          </a:p>
        </p:txBody>
      </p:sp>
      <p:sp>
        <p:nvSpPr>
          <p:cNvPr id="6" name="Content Placeholder 5"/>
          <p:cNvSpPr>
            <a:spLocks noGrp="1"/>
          </p:cNvSpPr>
          <p:nvPr>
            <p:ph sz="quarter" idx="4"/>
          </p:nvPr>
        </p:nvSpPr>
        <p:spPr>
          <a:xfrm>
            <a:off x="3918705" y="3668891"/>
            <a:ext cx="3290784"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C403C0-B217-4B97-98B9-1FD4B099F109}" type="datetimeFigureOut">
              <a:rPr lang="id-ID" smtClean="0"/>
              <a:t>18/05/2026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3735740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C403C0-B217-4B97-98B9-1FD4B099F109}" type="datetimeFigureOut">
              <a:rPr lang="id-ID" smtClean="0"/>
              <a:t>18/05/2026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2374288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403C0-B217-4B97-98B9-1FD4B099F109}" type="datetimeFigureOut">
              <a:rPr lang="id-ID" smtClean="0"/>
              <a:t>18/05/2026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2919153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178" y="669608"/>
            <a:ext cx="2496561" cy="2343626"/>
          </a:xfrm>
        </p:spPr>
        <p:txBody>
          <a:bodyPr anchor="b"/>
          <a:lstStyle>
            <a:lvl1pPr>
              <a:defRPr sz="2709"/>
            </a:lvl1pPr>
          </a:lstStyle>
          <a:p>
            <a:r>
              <a:rPr lang="en-US"/>
              <a:t>Click to edit Master title style</a:t>
            </a:r>
            <a:endParaRPr lang="en-US" dirty="0"/>
          </a:p>
        </p:txBody>
      </p:sp>
      <p:sp>
        <p:nvSpPr>
          <p:cNvPr id="3" name="Content Placeholder 2"/>
          <p:cNvSpPr>
            <a:spLocks noGrp="1"/>
          </p:cNvSpPr>
          <p:nvPr>
            <p:ph idx="1"/>
          </p:nvPr>
        </p:nvSpPr>
        <p:spPr>
          <a:xfrm>
            <a:off x="3290784" y="1446169"/>
            <a:ext cx="3918704" cy="7137830"/>
          </a:xfrm>
        </p:spPr>
        <p:txBody>
          <a:bodyPr/>
          <a:lstStyle>
            <a:lvl1pPr>
              <a:defRPr sz="2709"/>
            </a:lvl1pPr>
            <a:lvl2pPr>
              <a:defRPr sz="2370"/>
            </a:lvl2pPr>
            <a:lvl3pPr>
              <a:defRPr sz="2032"/>
            </a:lvl3pPr>
            <a:lvl4pPr>
              <a:defRPr sz="1693"/>
            </a:lvl4pPr>
            <a:lvl5pPr>
              <a:defRPr sz="1693"/>
            </a:lvl5pPr>
            <a:lvl6pPr>
              <a:defRPr sz="1693"/>
            </a:lvl6pPr>
            <a:lvl7pPr>
              <a:defRPr sz="1693"/>
            </a:lvl7pPr>
            <a:lvl8pPr>
              <a:defRPr sz="1693"/>
            </a:lvl8pPr>
            <a:lvl9pPr>
              <a:defRPr sz="169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178" y="3013234"/>
            <a:ext cx="2496561" cy="5582389"/>
          </a:xfrm>
        </p:spPr>
        <p:txBody>
          <a:bodyPr/>
          <a:lstStyle>
            <a:lvl1pPr marL="0" indent="0">
              <a:buNone/>
              <a:defRPr sz="1354"/>
            </a:lvl1pPr>
            <a:lvl2pPr marL="387020" indent="0">
              <a:buNone/>
              <a:defRPr sz="1185"/>
            </a:lvl2pPr>
            <a:lvl3pPr marL="774040" indent="0">
              <a:buNone/>
              <a:defRPr sz="1016"/>
            </a:lvl3pPr>
            <a:lvl4pPr marL="1161059" indent="0">
              <a:buNone/>
              <a:defRPr sz="847"/>
            </a:lvl4pPr>
            <a:lvl5pPr marL="1548079" indent="0">
              <a:buNone/>
              <a:defRPr sz="847"/>
            </a:lvl5pPr>
            <a:lvl6pPr marL="1935099" indent="0">
              <a:buNone/>
              <a:defRPr sz="847"/>
            </a:lvl6pPr>
            <a:lvl7pPr marL="2322119" indent="0">
              <a:buNone/>
              <a:defRPr sz="847"/>
            </a:lvl7pPr>
            <a:lvl8pPr marL="2709139" indent="0">
              <a:buNone/>
              <a:defRPr sz="847"/>
            </a:lvl8pPr>
            <a:lvl9pPr marL="3096158" indent="0">
              <a:buNone/>
              <a:defRPr sz="847"/>
            </a:lvl9pPr>
          </a:lstStyle>
          <a:p>
            <a:pPr lvl="0"/>
            <a:r>
              <a:rPr lang="en-US"/>
              <a:t>Click to edit Master text styles</a:t>
            </a:r>
          </a:p>
        </p:txBody>
      </p:sp>
      <p:sp>
        <p:nvSpPr>
          <p:cNvPr id="5" name="Date Placeholder 4"/>
          <p:cNvSpPr>
            <a:spLocks noGrp="1"/>
          </p:cNvSpPr>
          <p:nvPr>
            <p:ph type="dt" sz="half" idx="10"/>
          </p:nvPr>
        </p:nvSpPr>
        <p:spPr/>
        <p:txBody>
          <a:bodyPr/>
          <a:lstStyle/>
          <a:p>
            <a:fld id="{F7C403C0-B217-4B97-98B9-1FD4B099F109}" type="datetimeFigureOut">
              <a:rPr lang="id-ID" smtClean="0"/>
              <a:t>18/05/2026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3404837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178" y="669608"/>
            <a:ext cx="2496561" cy="2343626"/>
          </a:xfrm>
        </p:spPr>
        <p:txBody>
          <a:bodyPr anchor="b"/>
          <a:lstStyle>
            <a:lvl1pPr>
              <a:defRPr sz="2709"/>
            </a:lvl1pPr>
          </a:lstStyle>
          <a:p>
            <a:r>
              <a:rPr lang="en-US"/>
              <a:t>Click to edit Master title style</a:t>
            </a:r>
            <a:endParaRPr lang="en-US" dirty="0"/>
          </a:p>
        </p:txBody>
      </p:sp>
      <p:sp>
        <p:nvSpPr>
          <p:cNvPr id="3" name="Picture Placeholder 2"/>
          <p:cNvSpPr>
            <a:spLocks noGrp="1" noChangeAspect="1"/>
          </p:cNvSpPr>
          <p:nvPr>
            <p:ph type="pic" idx="1"/>
          </p:nvPr>
        </p:nvSpPr>
        <p:spPr>
          <a:xfrm>
            <a:off x="3290784" y="1446169"/>
            <a:ext cx="3918704" cy="7137830"/>
          </a:xfrm>
        </p:spPr>
        <p:txBody>
          <a:bodyPr anchor="t"/>
          <a:lstStyle>
            <a:lvl1pPr marL="0" indent="0">
              <a:buNone/>
              <a:defRPr sz="2709"/>
            </a:lvl1pPr>
            <a:lvl2pPr marL="387020" indent="0">
              <a:buNone/>
              <a:defRPr sz="2370"/>
            </a:lvl2pPr>
            <a:lvl3pPr marL="774040" indent="0">
              <a:buNone/>
              <a:defRPr sz="2032"/>
            </a:lvl3pPr>
            <a:lvl4pPr marL="1161059" indent="0">
              <a:buNone/>
              <a:defRPr sz="1693"/>
            </a:lvl4pPr>
            <a:lvl5pPr marL="1548079" indent="0">
              <a:buNone/>
              <a:defRPr sz="1693"/>
            </a:lvl5pPr>
            <a:lvl6pPr marL="1935099" indent="0">
              <a:buNone/>
              <a:defRPr sz="1693"/>
            </a:lvl6pPr>
            <a:lvl7pPr marL="2322119" indent="0">
              <a:buNone/>
              <a:defRPr sz="1693"/>
            </a:lvl7pPr>
            <a:lvl8pPr marL="2709139" indent="0">
              <a:buNone/>
              <a:defRPr sz="1693"/>
            </a:lvl8pPr>
            <a:lvl9pPr marL="3096158" indent="0">
              <a:buNone/>
              <a:defRPr sz="1693"/>
            </a:lvl9pPr>
          </a:lstStyle>
          <a:p>
            <a:r>
              <a:rPr lang="en-US" dirty="0"/>
              <a:t>Click icon to add picture</a:t>
            </a:r>
          </a:p>
        </p:txBody>
      </p:sp>
      <p:sp>
        <p:nvSpPr>
          <p:cNvPr id="4" name="Text Placeholder 3"/>
          <p:cNvSpPr>
            <a:spLocks noGrp="1"/>
          </p:cNvSpPr>
          <p:nvPr>
            <p:ph type="body" sz="half" idx="2"/>
          </p:nvPr>
        </p:nvSpPr>
        <p:spPr>
          <a:xfrm>
            <a:off x="533178" y="3013234"/>
            <a:ext cx="2496561" cy="5582389"/>
          </a:xfrm>
        </p:spPr>
        <p:txBody>
          <a:bodyPr/>
          <a:lstStyle>
            <a:lvl1pPr marL="0" indent="0">
              <a:buNone/>
              <a:defRPr sz="1354"/>
            </a:lvl1pPr>
            <a:lvl2pPr marL="387020" indent="0">
              <a:buNone/>
              <a:defRPr sz="1185"/>
            </a:lvl2pPr>
            <a:lvl3pPr marL="774040" indent="0">
              <a:buNone/>
              <a:defRPr sz="1016"/>
            </a:lvl3pPr>
            <a:lvl4pPr marL="1161059" indent="0">
              <a:buNone/>
              <a:defRPr sz="847"/>
            </a:lvl4pPr>
            <a:lvl5pPr marL="1548079" indent="0">
              <a:buNone/>
              <a:defRPr sz="847"/>
            </a:lvl5pPr>
            <a:lvl6pPr marL="1935099" indent="0">
              <a:buNone/>
              <a:defRPr sz="847"/>
            </a:lvl6pPr>
            <a:lvl7pPr marL="2322119" indent="0">
              <a:buNone/>
              <a:defRPr sz="847"/>
            </a:lvl7pPr>
            <a:lvl8pPr marL="2709139" indent="0">
              <a:buNone/>
              <a:defRPr sz="847"/>
            </a:lvl8pPr>
            <a:lvl9pPr marL="3096158" indent="0">
              <a:buNone/>
              <a:defRPr sz="847"/>
            </a:lvl9pPr>
          </a:lstStyle>
          <a:p>
            <a:pPr lvl="0"/>
            <a:r>
              <a:rPr lang="en-US"/>
              <a:t>Click to edit Master text styles</a:t>
            </a:r>
          </a:p>
        </p:txBody>
      </p:sp>
      <p:sp>
        <p:nvSpPr>
          <p:cNvPr id="5" name="Date Placeholder 4"/>
          <p:cNvSpPr>
            <a:spLocks noGrp="1"/>
          </p:cNvSpPr>
          <p:nvPr>
            <p:ph type="dt" sz="half" idx="10"/>
          </p:nvPr>
        </p:nvSpPr>
        <p:spPr/>
        <p:txBody>
          <a:bodyPr/>
          <a:lstStyle/>
          <a:p>
            <a:fld id="{F7C403C0-B217-4B97-98B9-1FD4B099F109}" type="datetimeFigureOut">
              <a:rPr lang="id-ID" smtClean="0"/>
              <a:t>18/05/2026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175400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C403C0-B217-4B97-98B9-1FD4B099F109}" type="datetimeFigureOut">
              <a:rPr lang="id-ID" smtClean="0"/>
              <a:t>18/05/2026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2497443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39403" y="534756"/>
            <a:ext cx="1669078" cy="8511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2170" y="534756"/>
            <a:ext cx="4910475" cy="85119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C403C0-B217-4B97-98B9-1FD4B099F109}" type="datetimeFigureOut">
              <a:rPr lang="id-ID" smtClean="0"/>
              <a:t>18/05/2026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5004E3F-00E4-4C35-98A3-26B377E65729}" type="slidenum">
              <a:rPr lang="id-ID" smtClean="0"/>
              <a:t>‹#›</a:t>
            </a:fld>
            <a:endParaRPr lang="id-ID"/>
          </a:p>
        </p:txBody>
      </p:sp>
    </p:spTree>
    <p:extLst>
      <p:ext uri="{BB962C8B-B14F-4D97-AF65-F5344CB8AC3E}">
        <p14:creationId xmlns:p14="http://schemas.microsoft.com/office/powerpoint/2010/main" val="4289355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2358585-76AF-477D-8C93-F14470BA9914}"/>
              </a:ext>
            </a:extLst>
          </p:cNvPr>
          <p:cNvSpPr>
            <a:spLocks noGrp="1"/>
          </p:cNvSpPr>
          <p:nvPr>
            <p:ph type="pic" sz="quarter" idx="10"/>
          </p:nvPr>
        </p:nvSpPr>
        <p:spPr>
          <a:xfrm>
            <a:off x="0" y="0"/>
            <a:ext cx="7740650" cy="7672586"/>
          </a:xfrm>
        </p:spPr>
        <p:txBody>
          <a:bodyPr/>
          <a:lstStyle/>
          <a:p>
            <a:endParaRPr lang="id-ID"/>
          </a:p>
        </p:txBody>
      </p:sp>
    </p:spTree>
    <p:extLst>
      <p:ext uri="{BB962C8B-B14F-4D97-AF65-F5344CB8AC3E}">
        <p14:creationId xmlns:p14="http://schemas.microsoft.com/office/powerpoint/2010/main" val="947606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2170" y="534758"/>
            <a:ext cx="6676311" cy="19413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2170" y="2673780"/>
            <a:ext cx="6676311" cy="63728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2170" y="9309407"/>
            <a:ext cx="1741646" cy="534756"/>
          </a:xfrm>
          <a:prstGeom prst="rect">
            <a:avLst/>
          </a:prstGeom>
        </p:spPr>
        <p:txBody>
          <a:bodyPr vert="horz" lIns="91440" tIns="45720" rIns="91440" bIns="45720" rtlCol="0" anchor="ctr"/>
          <a:lstStyle>
            <a:lvl1pPr algn="l">
              <a:defRPr sz="1016">
                <a:solidFill>
                  <a:schemeClr val="tx1">
                    <a:tint val="75000"/>
                  </a:schemeClr>
                </a:solidFill>
              </a:defRPr>
            </a:lvl1pPr>
          </a:lstStyle>
          <a:p>
            <a:fld id="{F7C403C0-B217-4B97-98B9-1FD4B099F109}" type="datetimeFigureOut">
              <a:rPr lang="id-ID" smtClean="0"/>
              <a:t>18/05/2026</a:t>
            </a:fld>
            <a:endParaRPr lang="id-ID"/>
          </a:p>
        </p:txBody>
      </p:sp>
      <p:sp>
        <p:nvSpPr>
          <p:cNvPr id="5" name="Footer Placeholder 4"/>
          <p:cNvSpPr>
            <a:spLocks noGrp="1"/>
          </p:cNvSpPr>
          <p:nvPr>
            <p:ph type="ftr" sz="quarter" idx="3"/>
          </p:nvPr>
        </p:nvSpPr>
        <p:spPr>
          <a:xfrm>
            <a:off x="2564091" y="9309407"/>
            <a:ext cx="2612469" cy="534756"/>
          </a:xfrm>
          <a:prstGeom prst="rect">
            <a:avLst/>
          </a:prstGeom>
        </p:spPr>
        <p:txBody>
          <a:bodyPr vert="horz" lIns="91440" tIns="45720" rIns="91440" bIns="45720" rtlCol="0" anchor="ctr"/>
          <a:lstStyle>
            <a:lvl1pPr algn="ctr">
              <a:defRPr sz="1016">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5466834" y="9309407"/>
            <a:ext cx="1741646" cy="534756"/>
          </a:xfrm>
          <a:prstGeom prst="rect">
            <a:avLst/>
          </a:prstGeom>
        </p:spPr>
        <p:txBody>
          <a:bodyPr vert="horz" lIns="91440" tIns="45720" rIns="91440" bIns="45720" rtlCol="0" anchor="ctr"/>
          <a:lstStyle>
            <a:lvl1pPr algn="r">
              <a:defRPr sz="1016">
                <a:solidFill>
                  <a:schemeClr val="tx1">
                    <a:tint val="75000"/>
                  </a:schemeClr>
                </a:solidFill>
              </a:defRPr>
            </a:lvl1pPr>
          </a:lstStyle>
          <a:p>
            <a:fld id="{A5004E3F-00E4-4C35-98A3-26B377E65729}" type="slidenum">
              <a:rPr lang="id-ID" smtClean="0"/>
              <a:t>‹#›</a:t>
            </a:fld>
            <a:endParaRPr lang="id-ID"/>
          </a:p>
        </p:txBody>
      </p:sp>
    </p:spTree>
    <p:extLst>
      <p:ext uri="{BB962C8B-B14F-4D97-AF65-F5344CB8AC3E}">
        <p14:creationId xmlns:p14="http://schemas.microsoft.com/office/powerpoint/2010/main" val="39330555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xStyles>
    <p:titleStyle>
      <a:lvl1pPr algn="l" defTabSz="774040" rtl="0" eaLnBrk="1" latinLnBrk="0" hangingPunct="1">
        <a:lnSpc>
          <a:spcPct val="90000"/>
        </a:lnSpc>
        <a:spcBef>
          <a:spcPct val="0"/>
        </a:spcBef>
        <a:buNone/>
        <a:defRPr sz="3725" kern="1200">
          <a:solidFill>
            <a:schemeClr val="tx1"/>
          </a:solidFill>
          <a:latin typeface="+mj-lt"/>
          <a:ea typeface="+mj-ea"/>
          <a:cs typeface="+mj-cs"/>
        </a:defRPr>
      </a:lvl1pPr>
    </p:titleStyle>
    <p:bodyStyle>
      <a:lvl1pPr marL="193510" indent="-193510" algn="l" defTabSz="774040" rtl="0" eaLnBrk="1" latinLnBrk="0" hangingPunct="1">
        <a:lnSpc>
          <a:spcPct val="90000"/>
        </a:lnSpc>
        <a:spcBef>
          <a:spcPts val="847"/>
        </a:spcBef>
        <a:buFont typeface="Arial" panose="020B0604020202020204" pitchFamily="34" charset="0"/>
        <a:buChar char="•"/>
        <a:defRPr sz="2370" kern="1200">
          <a:solidFill>
            <a:schemeClr val="tx1"/>
          </a:solidFill>
          <a:latin typeface="+mn-lt"/>
          <a:ea typeface="+mn-ea"/>
          <a:cs typeface="+mn-cs"/>
        </a:defRPr>
      </a:lvl1pPr>
      <a:lvl2pPr marL="580530" indent="-193510" algn="l" defTabSz="774040" rtl="0" eaLnBrk="1" latinLnBrk="0" hangingPunct="1">
        <a:lnSpc>
          <a:spcPct val="90000"/>
        </a:lnSpc>
        <a:spcBef>
          <a:spcPts val="423"/>
        </a:spcBef>
        <a:buFont typeface="Arial" panose="020B0604020202020204" pitchFamily="34" charset="0"/>
        <a:buChar char="•"/>
        <a:defRPr sz="2032" kern="1200">
          <a:solidFill>
            <a:schemeClr val="tx1"/>
          </a:solidFill>
          <a:latin typeface="+mn-lt"/>
          <a:ea typeface="+mn-ea"/>
          <a:cs typeface="+mn-cs"/>
        </a:defRPr>
      </a:lvl2pPr>
      <a:lvl3pPr marL="967550" indent="-193510" algn="l" defTabSz="774040" rtl="0" eaLnBrk="1" latinLnBrk="0" hangingPunct="1">
        <a:lnSpc>
          <a:spcPct val="90000"/>
        </a:lnSpc>
        <a:spcBef>
          <a:spcPts val="423"/>
        </a:spcBef>
        <a:buFont typeface="Arial" panose="020B0604020202020204" pitchFamily="34" charset="0"/>
        <a:buChar char="•"/>
        <a:defRPr sz="1693" kern="1200">
          <a:solidFill>
            <a:schemeClr val="tx1"/>
          </a:solidFill>
          <a:latin typeface="+mn-lt"/>
          <a:ea typeface="+mn-ea"/>
          <a:cs typeface="+mn-cs"/>
        </a:defRPr>
      </a:lvl3pPr>
      <a:lvl4pPr marL="1354569"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4pPr>
      <a:lvl5pPr marL="1741589"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5pPr>
      <a:lvl6pPr marL="2128609"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6pPr>
      <a:lvl7pPr marL="2515629"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7pPr>
      <a:lvl8pPr marL="2902649"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8pPr>
      <a:lvl9pPr marL="3289668" indent="-193510" algn="l" defTabSz="774040" rtl="0" eaLnBrk="1" latinLnBrk="0" hangingPunct="1">
        <a:lnSpc>
          <a:spcPct val="90000"/>
        </a:lnSpc>
        <a:spcBef>
          <a:spcPts val="423"/>
        </a:spcBef>
        <a:buFont typeface="Arial" panose="020B0604020202020204" pitchFamily="34" charset="0"/>
        <a:buChar char="•"/>
        <a:defRPr sz="1524" kern="1200">
          <a:solidFill>
            <a:schemeClr val="tx1"/>
          </a:solidFill>
          <a:latin typeface="+mn-lt"/>
          <a:ea typeface="+mn-ea"/>
          <a:cs typeface="+mn-cs"/>
        </a:defRPr>
      </a:lvl9pPr>
    </p:bodyStyle>
    <p:otherStyle>
      <a:defPPr>
        <a:defRPr lang="en-US"/>
      </a:defPPr>
      <a:lvl1pPr marL="0" algn="l" defTabSz="774040" rtl="0" eaLnBrk="1" latinLnBrk="0" hangingPunct="1">
        <a:defRPr sz="1524" kern="1200">
          <a:solidFill>
            <a:schemeClr val="tx1"/>
          </a:solidFill>
          <a:latin typeface="+mn-lt"/>
          <a:ea typeface="+mn-ea"/>
          <a:cs typeface="+mn-cs"/>
        </a:defRPr>
      </a:lvl1pPr>
      <a:lvl2pPr marL="387020" algn="l" defTabSz="774040" rtl="0" eaLnBrk="1" latinLnBrk="0" hangingPunct="1">
        <a:defRPr sz="1524" kern="1200">
          <a:solidFill>
            <a:schemeClr val="tx1"/>
          </a:solidFill>
          <a:latin typeface="+mn-lt"/>
          <a:ea typeface="+mn-ea"/>
          <a:cs typeface="+mn-cs"/>
        </a:defRPr>
      </a:lvl2pPr>
      <a:lvl3pPr marL="774040" algn="l" defTabSz="774040" rtl="0" eaLnBrk="1" latinLnBrk="0" hangingPunct="1">
        <a:defRPr sz="1524" kern="1200">
          <a:solidFill>
            <a:schemeClr val="tx1"/>
          </a:solidFill>
          <a:latin typeface="+mn-lt"/>
          <a:ea typeface="+mn-ea"/>
          <a:cs typeface="+mn-cs"/>
        </a:defRPr>
      </a:lvl3pPr>
      <a:lvl4pPr marL="1161059" algn="l" defTabSz="774040" rtl="0" eaLnBrk="1" latinLnBrk="0" hangingPunct="1">
        <a:defRPr sz="1524" kern="1200">
          <a:solidFill>
            <a:schemeClr val="tx1"/>
          </a:solidFill>
          <a:latin typeface="+mn-lt"/>
          <a:ea typeface="+mn-ea"/>
          <a:cs typeface="+mn-cs"/>
        </a:defRPr>
      </a:lvl4pPr>
      <a:lvl5pPr marL="1548079" algn="l" defTabSz="774040" rtl="0" eaLnBrk="1" latinLnBrk="0" hangingPunct="1">
        <a:defRPr sz="1524" kern="1200">
          <a:solidFill>
            <a:schemeClr val="tx1"/>
          </a:solidFill>
          <a:latin typeface="+mn-lt"/>
          <a:ea typeface="+mn-ea"/>
          <a:cs typeface="+mn-cs"/>
        </a:defRPr>
      </a:lvl5pPr>
      <a:lvl6pPr marL="1935099" algn="l" defTabSz="774040" rtl="0" eaLnBrk="1" latinLnBrk="0" hangingPunct="1">
        <a:defRPr sz="1524" kern="1200">
          <a:solidFill>
            <a:schemeClr val="tx1"/>
          </a:solidFill>
          <a:latin typeface="+mn-lt"/>
          <a:ea typeface="+mn-ea"/>
          <a:cs typeface="+mn-cs"/>
        </a:defRPr>
      </a:lvl6pPr>
      <a:lvl7pPr marL="2322119" algn="l" defTabSz="774040" rtl="0" eaLnBrk="1" latinLnBrk="0" hangingPunct="1">
        <a:defRPr sz="1524" kern="1200">
          <a:solidFill>
            <a:schemeClr val="tx1"/>
          </a:solidFill>
          <a:latin typeface="+mn-lt"/>
          <a:ea typeface="+mn-ea"/>
          <a:cs typeface="+mn-cs"/>
        </a:defRPr>
      </a:lvl7pPr>
      <a:lvl8pPr marL="2709139" algn="l" defTabSz="774040" rtl="0" eaLnBrk="1" latinLnBrk="0" hangingPunct="1">
        <a:defRPr sz="1524" kern="1200">
          <a:solidFill>
            <a:schemeClr val="tx1"/>
          </a:solidFill>
          <a:latin typeface="+mn-lt"/>
          <a:ea typeface="+mn-ea"/>
          <a:cs typeface="+mn-cs"/>
        </a:defRPr>
      </a:lvl8pPr>
      <a:lvl9pPr marL="3096158" algn="l" defTabSz="774040" rtl="0" eaLnBrk="1" latinLnBrk="0" hangingPunct="1">
        <a:defRPr sz="15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Rounded Corners 120">
            <a:extLst>
              <a:ext uri="{FF2B5EF4-FFF2-40B4-BE49-F238E27FC236}">
                <a16:creationId xmlns:a16="http://schemas.microsoft.com/office/drawing/2014/main" id="{5FEB6AA1-0F08-432C-9B94-2C4EB06DBEB1}"/>
              </a:ext>
            </a:extLst>
          </p:cNvPr>
          <p:cNvSpPr/>
          <p:nvPr/>
        </p:nvSpPr>
        <p:spPr>
          <a:xfrm>
            <a:off x="726192" y="7575547"/>
            <a:ext cx="6586664" cy="2189341"/>
          </a:xfrm>
          <a:prstGeom prst="roundRect">
            <a:avLst>
              <a:gd name="adj" fmla="val 346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7" name="TextBox 6">
            <a:extLst>
              <a:ext uri="{FF2B5EF4-FFF2-40B4-BE49-F238E27FC236}">
                <a16:creationId xmlns:a16="http://schemas.microsoft.com/office/drawing/2014/main" id="{8B0C9F7B-AFEC-4A1C-802A-051E42AAFF56}"/>
              </a:ext>
            </a:extLst>
          </p:cNvPr>
          <p:cNvSpPr txBox="1"/>
          <p:nvPr/>
        </p:nvSpPr>
        <p:spPr>
          <a:xfrm>
            <a:off x="0" y="35862"/>
            <a:ext cx="7740650" cy="369332"/>
          </a:xfrm>
          <a:prstGeom prst="rect">
            <a:avLst/>
          </a:prstGeom>
          <a:noFill/>
        </p:spPr>
        <p:txBody>
          <a:bodyPr wrap="square">
            <a:spAutoFit/>
          </a:bodyPr>
          <a:lstStyle/>
          <a:p>
            <a:pPr algn="ctr"/>
            <a:r>
              <a:rPr lang="en-US" b="1" dirty="0">
                <a:latin typeface="Montserrat" panose="00000500000000000000" pitchFamily="50" charset="0"/>
              </a:rPr>
              <a:t>COMPASS COMMERCIAL</a:t>
            </a:r>
            <a:endParaRPr lang="id-ID" b="1" dirty="0">
              <a:latin typeface="Montserrat" panose="00000500000000000000" pitchFamily="50" charset="0"/>
            </a:endParaRPr>
          </a:p>
        </p:txBody>
      </p:sp>
      <p:sp>
        <p:nvSpPr>
          <p:cNvPr id="90" name="Rectangle: Rounded Corners 89">
            <a:extLst>
              <a:ext uri="{FF2B5EF4-FFF2-40B4-BE49-F238E27FC236}">
                <a16:creationId xmlns:a16="http://schemas.microsoft.com/office/drawing/2014/main" id="{93BC4B41-DA65-4CD8-8A3F-00622B0FA9E2}"/>
              </a:ext>
            </a:extLst>
          </p:cNvPr>
          <p:cNvSpPr/>
          <p:nvPr/>
        </p:nvSpPr>
        <p:spPr>
          <a:xfrm>
            <a:off x="429927" y="6714311"/>
            <a:ext cx="6882929" cy="70783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 name="TextBox 11">
            <a:extLst>
              <a:ext uri="{FF2B5EF4-FFF2-40B4-BE49-F238E27FC236}">
                <a16:creationId xmlns:a16="http://schemas.microsoft.com/office/drawing/2014/main" id="{2BC4453F-5CD8-49CC-93FE-4A0621B838B8}"/>
              </a:ext>
            </a:extLst>
          </p:cNvPr>
          <p:cNvSpPr txBox="1"/>
          <p:nvPr/>
        </p:nvSpPr>
        <p:spPr>
          <a:xfrm>
            <a:off x="231518" y="1179575"/>
            <a:ext cx="2325415" cy="307777"/>
          </a:xfrm>
          <a:prstGeom prst="rect">
            <a:avLst/>
          </a:prstGeom>
          <a:noFill/>
        </p:spPr>
        <p:txBody>
          <a:bodyPr wrap="square">
            <a:spAutoFit/>
          </a:bodyPr>
          <a:lstStyle/>
          <a:p>
            <a:r>
              <a:rPr lang="id-ID" sz="1400" b="1" dirty="0">
                <a:latin typeface="Montserrat" panose="00000500000000000000" pitchFamily="50" charset="0"/>
              </a:rPr>
              <a:t>Mission</a:t>
            </a:r>
            <a:r>
              <a:rPr lang="en-US" sz="1400" b="1" dirty="0">
                <a:latin typeface="Montserrat" panose="00000500000000000000" pitchFamily="50" charset="0"/>
              </a:rPr>
              <a:t> &amp; Values</a:t>
            </a:r>
            <a:endParaRPr lang="id-ID" sz="1400" b="1" dirty="0">
              <a:latin typeface="Montserrat" panose="00000500000000000000" pitchFamily="50" charset="0"/>
            </a:endParaRPr>
          </a:p>
        </p:txBody>
      </p:sp>
      <p:sp>
        <p:nvSpPr>
          <p:cNvPr id="14" name="TextBox 13">
            <a:extLst>
              <a:ext uri="{FF2B5EF4-FFF2-40B4-BE49-F238E27FC236}">
                <a16:creationId xmlns:a16="http://schemas.microsoft.com/office/drawing/2014/main" id="{0F1A3837-76F1-4AF7-BC96-57CCD2FA21DB}"/>
              </a:ext>
            </a:extLst>
          </p:cNvPr>
          <p:cNvSpPr txBox="1"/>
          <p:nvPr/>
        </p:nvSpPr>
        <p:spPr>
          <a:xfrm>
            <a:off x="241301" y="1411535"/>
            <a:ext cx="3530172" cy="938719"/>
          </a:xfrm>
          <a:prstGeom prst="rect">
            <a:avLst/>
          </a:prstGeom>
          <a:noFill/>
        </p:spPr>
        <p:txBody>
          <a:bodyPr wrap="square">
            <a:spAutoFit/>
          </a:bodyPr>
          <a:lstStyle/>
          <a:p>
            <a:r>
              <a:rPr lang="en-US" sz="1100" dirty="0"/>
              <a:t>Compass Commercial provides commercial real estate services by advocating for our corporate clients’ interest and decreasing their costs.</a:t>
            </a:r>
          </a:p>
          <a:p>
            <a:pPr algn="just"/>
            <a:endParaRPr lang="en-US" sz="1100" dirty="0"/>
          </a:p>
          <a:p>
            <a:pPr algn="ctr"/>
            <a:r>
              <a:rPr lang="en-US" sz="1100" dirty="0"/>
              <a:t>Integrity, Diversity, Focus, Positivity</a:t>
            </a:r>
            <a:endParaRPr lang="id-ID" sz="1100" dirty="0"/>
          </a:p>
        </p:txBody>
      </p:sp>
      <p:sp>
        <p:nvSpPr>
          <p:cNvPr id="15" name="TextBox 14">
            <a:extLst>
              <a:ext uri="{FF2B5EF4-FFF2-40B4-BE49-F238E27FC236}">
                <a16:creationId xmlns:a16="http://schemas.microsoft.com/office/drawing/2014/main" id="{E9780705-34E6-48E4-977E-D6540EEEAB21}"/>
              </a:ext>
            </a:extLst>
          </p:cNvPr>
          <p:cNvSpPr txBox="1"/>
          <p:nvPr/>
        </p:nvSpPr>
        <p:spPr>
          <a:xfrm>
            <a:off x="326444" y="2386513"/>
            <a:ext cx="2558037" cy="307777"/>
          </a:xfrm>
          <a:prstGeom prst="rect">
            <a:avLst/>
          </a:prstGeom>
          <a:noFill/>
        </p:spPr>
        <p:txBody>
          <a:bodyPr wrap="square">
            <a:spAutoFit/>
          </a:bodyPr>
          <a:lstStyle/>
          <a:p>
            <a:r>
              <a:rPr lang="id-ID" sz="1400" b="1" dirty="0">
                <a:latin typeface="Montserrat" panose="00000500000000000000" pitchFamily="50" charset="0"/>
              </a:rPr>
              <a:t>Company Overview</a:t>
            </a:r>
          </a:p>
        </p:txBody>
      </p:sp>
      <p:sp>
        <p:nvSpPr>
          <p:cNvPr id="16" name="TextBox 15">
            <a:extLst>
              <a:ext uri="{FF2B5EF4-FFF2-40B4-BE49-F238E27FC236}">
                <a16:creationId xmlns:a16="http://schemas.microsoft.com/office/drawing/2014/main" id="{D9A0517C-4772-4F80-91FA-006C139E59E4}"/>
              </a:ext>
            </a:extLst>
          </p:cNvPr>
          <p:cNvSpPr txBox="1"/>
          <p:nvPr/>
        </p:nvSpPr>
        <p:spPr>
          <a:xfrm>
            <a:off x="350991" y="2653936"/>
            <a:ext cx="3448458" cy="1956795"/>
          </a:xfrm>
          <a:prstGeom prst="rect">
            <a:avLst/>
          </a:prstGeom>
          <a:noFill/>
        </p:spPr>
        <p:txBody>
          <a:bodyPr wrap="square">
            <a:spAutoFit/>
          </a:bodyPr>
          <a:lstStyle/>
          <a:p>
            <a:pPr>
              <a:lnSpc>
                <a:spcPct val="120000"/>
              </a:lnSpc>
            </a:pPr>
            <a:r>
              <a:rPr lang="en-US" sz="1100" dirty="0"/>
              <a:t>Compass Commercial, ITRA Global was formed in 2010 to exclusively represent business owners’ commercial real estate needs across North America. Recognized  as an industry expert and founder, Lynn Drake uses her 30 years of experience in commercial real estate as the basis for creating</a:t>
            </a:r>
            <a:r>
              <a:rPr lang="id-ID" sz="1100" dirty="0"/>
              <a:t> </a:t>
            </a:r>
            <a:r>
              <a:rPr lang="en-US" sz="1100" dirty="0"/>
              <a:t>and streamlining the leasing and buying processes for clients saving them time and money. Lynn Drake is the author of “Do You Speak Lease? And Do You Speak Purchase?”</a:t>
            </a:r>
            <a:endParaRPr lang="id-ID" sz="1100" dirty="0"/>
          </a:p>
        </p:txBody>
      </p:sp>
      <p:sp>
        <p:nvSpPr>
          <p:cNvPr id="18" name="TextBox 17">
            <a:extLst>
              <a:ext uri="{FF2B5EF4-FFF2-40B4-BE49-F238E27FC236}">
                <a16:creationId xmlns:a16="http://schemas.microsoft.com/office/drawing/2014/main" id="{52E56647-E471-4294-AF62-1A3EBD3355A2}"/>
              </a:ext>
            </a:extLst>
          </p:cNvPr>
          <p:cNvSpPr txBox="1"/>
          <p:nvPr/>
        </p:nvSpPr>
        <p:spPr>
          <a:xfrm>
            <a:off x="3971311" y="3161244"/>
            <a:ext cx="3568208" cy="281937"/>
          </a:xfrm>
          <a:prstGeom prst="rect">
            <a:avLst/>
          </a:prstGeom>
          <a:noFill/>
        </p:spPr>
        <p:txBody>
          <a:bodyPr wrap="square">
            <a:spAutoFit/>
          </a:bodyPr>
          <a:lstStyle/>
          <a:p>
            <a:pPr algn="just">
              <a:lnSpc>
                <a:spcPct val="120000"/>
              </a:lnSpc>
            </a:pPr>
            <a:r>
              <a:rPr lang="en-US" sz="1100" dirty="0"/>
              <a:t>Commercial Real Estate Site Selection across North America</a:t>
            </a:r>
            <a:endParaRPr lang="id-ID" sz="1100" dirty="0"/>
          </a:p>
        </p:txBody>
      </p:sp>
      <p:sp>
        <p:nvSpPr>
          <p:cNvPr id="20" name="TextBox 19">
            <a:extLst>
              <a:ext uri="{FF2B5EF4-FFF2-40B4-BE49-F238E27FC236}">
                <a16:creationId xmlns:a16="http://schemas.microsoft.com/office/drawing/2014/main" id="{ED053ED7-A4FA-4757-8CA8-1F07402D555C}"/>
              </a:ext>
            </a:extLst>
          </p:cNvPr>
          <p:cNvSpPr txBox="1"/>
          <p:nvPr/>
        </p:nvSpPr>
        <p:spPr>
          <a:xfrm>
            <a:off x="3971311" y="3453416"/>
            <a:ext cx="3268454" cy="1364476"/>
          </a:xfrm>
          <a:prstGeom prst="rect">
            <a:avLst/>
          </a:prstGeom>
          <a:noFill/>
        </p:spPr>
        <p:txBody>
          <a:bodyPr wrap="square">
            <a:spAutoFit/>
          </a:bodyPr>
          <a:lstStyle/>
          <a:p>
            <a:pPr marL="171450" indent="-171450">
              <a:spcAft>
                <a:spcPts val="400"/>
              </a:spcAft>
              <a:buClr>
                <a:schemeClr val="accent4"/>
              </a:buClr>
              <a:buFont typeface="Wingdings" panose="05000000000000000000" pitchFamily="2" charset="2"/>
              <a:buChar char="§"/>
            </a:pPr>
            <a:r>
              <a:rPr lang="en-US" sz="1100" dirty="0"/>
              <a:t>Office Lease, Renewal, or Purchase</a:t>
            </a:r>
          </a:p>
          <a:p>
            <a:pPr marL="171450" indent="-171450">
              <a:spcAft>
                <a:spcPts val="400"/>
              </a:spcAft>
              <a:buClr>
                <a:schemeClr val="accent4"/>
              </a:buClr>
              <a:buFont typeface="Wingdings" panose="05000000000000000000" pitchFamily="2" charset="2"/>
              <a:buChar char="§"/>
            </a:pPr>
            <a:r>
              <a:rPr lang="en-US" sz="1100" dirty="0"/>
              <a:t>Industrial Lease, Renewal, or Purchase </a:t>
            </a:r>
          </a:p>
          <a:p>
            <a:pPr marL="171450" indent="-171450">
              <a:spcAft>
                <a:spcPts val="400"/>
              </a:spcAft>
              <a:buClr>
                <a:schemeClr val="accent4"/>
              </a:buClr>
              <a:buFont typeface="Wingdings" panose="05000000000000000000" pitchFamily="2" charset="2"/>
              <a:buChar char="§"/>
            </a:pPr>
            <a:r>
              <a:rPr lang="en-US" sz="1100" dirty="0"/>
              <a:t>Health Care Lease, Renewal, or Purchase</a:t>
            </a:r>
          </a:p>
          <a:p>
            <a:pPr marL="171450" indent="-171450">
              <a:spcAft>
                <a:spcPts val="400"/>
              </a:spcAft>
              <a:buClr>
                <a:schemeClr val="accent4"/>
              </a:buClr>
              <a:buFont typeface="Wingdings" panose="05000000000000000000" pitchFamily="2" charset="2"/>
              <a:buChar char="§"/>
            </a:pPr>
            <a:r>
              <a:rPr lang="en-US" sz="1100" dirty="0"/>
              <a:t>Commercial Real Estate Portfolio Management</a:t>
            </a:r>
          </a:p>
          <a:p>
            <a:pPr marL="171450" indent="-171450">
              <a:spcAft>
                <a:spcPts val="400"/>
              </a:spcAft>
              <a:buClr>
                <a:schemeClr val="accent4"/>
              </a:buClr>
              <a:buFont typeface="Wingdings" panose="05000000000000000000" pitchFamily="2" charset="2"/>
              <a:buChar char="§"/>
            </a:pPr>
            <a:r>
              <a:rPr lang="en-US" sz="1100" dirty="0"/>
              <a:t>Surplus Property Disposition and Analysis</a:t>
            </a:r>
          </a:p>
          <a:p>
            <a:pPr marL="171450" indent="-171450">
              <a:spcAft>
                <a:spcPts val="400"/>
              </a:spcAft>
              <a:buClr>
                <a:schemeClr val="accent4"/>
              </a:buClr>
              <a:buFont typeface="Wingdings" panose="05000000000000000000" pitchFamily="2" charset="2"/>
              <a:buChar char="§"/>
            </a:pPr>
            <a:r>
              <a:rPr lang="en-US" sz="1100" dirty="0"/>
              <a:t>State and Local Incentives</a:t>
            </a:r>
          </a:p>
        </p:txBody>
      </p:sp>
      <p:sp>
        <p:nvSpPr>
          <p:cNvPr id="21" name="TextBox 20">
            <a:extLst>
              <a:ext uri="{FF2B5EF4-FFF2-40B4-BE49-F238E27FC236}">
                <a16:creationId xmlns:a16="http://schemas.microsoft.com/office/drawing/2014/main" id="{1AF32B53-3061-4B3A-A173-381DA76A15E9}"/>
              </a:ext>
            </a:extLst>
          </p:cNvPr>
          <p:cNvSpPr txBox="1"/>
          <p:nvPr/>
        </p:nvSpPr>
        <p:spPr>
          <a:xfrm>
            <a:off x="3982437" y="1144902"/>
            <a:ext cx="3727002" cy="307777"/>
          </a:xfrm>
          <a:prstGeom prst="rect">
            <a:avLst/>
          </a:prstGeom>
          <a:noFill/>
        </p:spPr>
        <p:txBody>
          <a:bodyPr wrap="square">
            <a:spAutoFit/>
          </a:bodyPr>
          <a:lstStyle/>
          <a:p>
            <a:r>
              <a:rPr lang="id-ID" sz="1400" b="1" dirty="0">
                <a:latin typeface="Montserrat" panose="00000500000000000000" pitchFamily="50" charset="0"/>
              </a:rPr>
              <a:t> Compass Commercial Advantage</a:t>
            </a:r>
          </a:p>
        </p:txBody>
      </p:sp>
      <p:sp>
        <p:nvSpPr>
          <p:cNvPr id="23" name="TextBox 22">
            <a:extLst>
              <a:ext uri="{FF2B5EF4-FFF2-40B4-BE49-F238E27FC236}">
                <a16:creationId xmlns:a16="http://schemas.microsoft.com/office/drawing/2014/main" id="{EDC0729E-2D82-440F-9153-F531B0A79BF6}"/>
              </a:ext>
            </a:extLst>
          </p:cNvPr>
          <p:cNvSpPr txBox="1"/>
          <p:nvPr/>
        </p:nvSpPr>
        <p:spPr>
          <a:xfrm>
            <a:off x="3971310" y="1482383"/>
            <a:ext cx="3738129" cy="1364476"/>
          </a:xfrm>
          <a:prstGeom prst="rect">
            <a:avLst/>
          </a:prstGeom>
          <a:noFill/>
        </p:spPr>
        <p:txBody>
          <a:bodyPr wrap="square">
            <a:spAutoFit/>
          </a:bodyPr>
          <a:lstStyle/>
          <a:p>
            <a:pPr marL="171450" indent="-171450">
              <a:spcAft>
                <a:spcPts val="400"/>
              </a:spcAft>
              <a:buClr>
                <a:schemeClr val="accent4"/>
              </a:buClr>
              <a:buFont typeface="Wingdings" panose="05000000000000000000" pitchFamily="2" charset="2"/>
              <a:buChar char="§"/>
            </a:pPr>
            <a:r>
              <a:rPr lang="en-US" sz="1100" dirty="0"/>
              <a:t>Average Negotiated Savings of 23.2% on Lease/Renewals</a:t>
            </a:r>
          </a:p>
          <a:p>
            <a:pPr marL="171450" indent="-171450">
              <a:spcAft>
                <a:spcPts val="400"/>
              </a:spcAft>
              <a:buClr>
                <a:schemeClr val="accent4"/>
              </a:buClr>
              <a:buFont typeface="Wingdings" panose="05000000000000000000" pitchFamily="2" charset="2"/>
              <a:buChar char="§"/>
            </a:pPr>
            <a:r>
              <a:rPr lang="en-US" sz="1100" dirty="0"/>
              <a:t>Conflict Free Representation for Businesses</a:t>
            </a:r>
          </a:p>
          <a:p>
            <a:pPr marL="171450" indent="-171450">
              <a:spcAft>
                <a:spcPts val="400"/>
              </a:spcAft>
              <a:buClr>
                <a:schemeClr val="accent4"/>
              </a:buClr>
              <a:buFont typeface="Wingdings" panose="05000000000000000000" pitchFamily="2" charset="2"/>
              <a:buChar char="§"/>
            </a:pPr>
            <a:r>
              <a:rPr lang="en-US" sz="1100" dirty="0"/>
              <a:t>Building Owner Pays our Fee</a:t>
            </a:r>
          </a:p>
          <a:p>
            <a:pPr marL="171450" indent="-171450">
              <a:spcAft>
                <a:spcPts val="400"/>
              </a:spcAft>
              <a:buClr>
                <a:schemeClr val="accent4"/>
              </a:buClr>
              <a:buFont typeface="Wingdings" panose="05000000000000000000" pitchFamily="2" charset="2"/>
              <a:buChar char="§"/>
            </a:pPr>
            <a:r>
              <a:rPr lang="en-US" sz="1100" dirty="0"/>
              <a:t>Five Step Beginning to End Proprietary Process</a:t>
            </a:r>
          </a:p>
          <a:p>
            <a:pPr marL="171450" indent="-171450">
              <a:spcAft>
                <a:spcPts val="400"/>
              </a:spcAft>
              <a:buClr>
                <a:schemeClr val="accent4"/>
              </a:buClr>
              <a:buFont typeface="Wingdings" panose="05000000000000000000" pitchFamily="2" charset="2"/>
              <a:buChar char="§"/>
            </a:pPr>
            <a:r>
              <a:rPr lang="en-US" sz="1100" dirty="0"/>
              <a:t>Founder Managed Over 1,500 Real Estate Transactions</a:t>
            </a:r>
          </a:p>
          <a:p>
            <a:pPr marL="171450" indent="-171450">
              <a:spcAft>
                <a:spcPts val="400"/>
              </a:spcAft>
              <a:buClr>
                <a:schemeClr val="accent4"/>
              </a:buClr>
              <a:buFont typeface="Wingdings" panose="05000000000000000000" pitchFamily="2" charset="2"/>
              <a:buChar char="§"/>
            </a:pPr>
            <a:r>
              <a:rPr lang="en-US" sz="1100" dirty="0"/>
              <a:t>Certified Women Owned Business Enterprise</a:t>
            </a:r>
          </a:p>
        </p:txBody>
      </p:sp>
      <p:cxnSp>
        <p:nvCxnSpPr>
          <p:cNvPr id="25" name="Straight Connector 24">
            <a:extLst>
              <a:ext uri="{FF2B5EF4-FFF2-40B4-BE49-F238E27FC236}">
                <a16:creationId xmlns:a16="http://schemas.microsoft.com/office/drawing/2014/main" id="{14622C6D-0093-43B0-A082-8C382C1C8893}"/>
              </a:ext>
            </a:extLst>
          </p:cNvPr>
          <p:cNvCxnSpPr>
            <a:cxnSpLocks/>
          </p:cNvCxnSpPr>
          <p:nvPr/>
        </p:nvCxnSpPr>
        <p:spPr>
          <a:xfrm>
            <a:off x="3859613" y="1298790"/>
            <a:ext cx="11778" cy="5133466"/>
          </a:xfrm>
          <a:prstGeom prst="line">
            <a:avLst/>
          </a:prstGeom>
          <a:ln w="12700">
            <a:solidFill>
              <a:schemeClr val="tx1">
                <a:lumMod val="50000"/>
                <a:lumOff val="50000"/>
                <a:alpha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FB82854-8734-4486-BBF6-08590479BE57}"/>
              </a:ext>
            </a:extLst>
          </p:cNvPr>
          <p:cNvSpPr txBox="1"/>
          <p:nvPr/>
        </p:nvSpPr>
        <p:spPr>
          <a:xfrm>
            <a:off x="3999563" y="2919313"/>
            <a:ext cx="2637841" cy="307777"/>
          </a:xfrm>
          <a:prstGeom prst="rect">
            <a:avLst/>
          </a:prstGeom>
          <a:noFill/>
        </p:spPr>
        <p:txBody>
          <a:bodyPr wrap="square">
            <a:spAutoFit/>
          </a:bodyPr>
          <a:lstStyle/>
          <a:p>
            <a:r>
              <a:rPr lang="id-ID" sz="1400" b="1" dirty="0">
                <a:latin typeface="Montserrat" panose="00000500000000000000" pitchFamily="50" charset="0"/>
              </a:rPr>
              <a:t>Core Competencies</a:t>
            </a:r>
          </a:p>
        </p:txBody>
      </p:sp>
      <p:sp>
        <p:nvSpPr>
          <p:cNvPr id="67" name="TextBox 66">
            <a:extLst>
              <a:ext uri="{FF2B5EF4-FFF2-40B4-BE49-F238E27FC236}">
                <a16:creationId xmlns:a16="http://schemas.microsoft.com/office/drawing/2014/main" id="{3D098A7F-2472-4D8F-8001-3E541F7BDF4D}"/>
              </a:ext>
            </a:extLst>
          </p:cNvPr>
          <p:cNvSpPr txBox="1"/>
          <p:nvPr/>
        </p:nvSpPr>
        <p:spPr>
          <a:xfrm>
            <a:off x="2486812" y="6561373"/>
            <a:ext cx="2769159" cy="276999"/>
          </a:xfrm>
          <a:prstGeom prst="rect">
            <a:avLst/>
          </a:prstGeom>
          <a:solidFill>
            <a:schemeClr val="bg1"/>
          </a:solidFill>
        </p:spPr>
        <p:txBody>
          <a:bodyPr wrap="square">
            <a:spAutoFit/>
          </a:bodyPr>
          <a:lstStyle/>
          <a:p>
            <a:pPr algn="ctr"/>
            <a:r>
              <a:rPr lang="en-US" sz="1200" b="1" dirty="0">
                <a:latin typeface="Montserrat" panose="00000500000000000000" pitchFamily="50" charset="0"/>
              </a:rPr>
              <a:t>ACQUISITION PROCESS</a:t>
            </a:r>
            <a:endParaRPr lang="id-ID" sz="1200" b="1" dirty="0">
              <a:latin typeface="Montserrat" panose="00000500000000000000" pitchFamily="50" charset="0"/>
            </a:endParaRPr>
          </a:p>
        </p:txBody>
      </p:sp>
      <p:grpSp>
        <p:nvGrpSpPr>
          <p:cNvPr id="89" name="Group 88">
            <a:extLst>
              <a:ext uri="{FF2B5EF4-FFF2-40B4-BE49-F238E27FC236}">
                <a16:creationId xmlns:a16="http://schemas.microsoft.com/office/drawing/2014/main" id="{74B9DA58-88B3-49C7-9295-CEF1DF6F07BA}"/>
              </a:ext>
            </a:extLst>
          </p:cNvPr>
          <p:cNvGrpSpPr/>
          <p:nvPr/>
        </p:nvGrpSpPr>
        <p:grpSpPr>
          <a:xfrm>
            <a:off x="774644" y="6930361"/>
            <a:ext cx="6193495" cy="368259"/>
            <a:chOff x="340360" y="7163254"/>
            <a:chExt cx="5510530" cy="370548"/>
          </a:xfrm>
        </p:grpSpPr>
        <p:grpSp>
          <p:nvGrpSpPr>
            <p:cNvPr id="79" name="Group 78">
              <a:extLst>
                <a:ext uri="{FF2B5EF4-FFF2-40B4-BE49-F238E27FC236}">
                  <a16:creationId xmlns:a16="http://schemas.microsoft.com/office/drawing/2014/main" id="{3A7C2189-DDB2-4D18-B28C-2394785965FF}"/>
                </a:ext>
              </a:extLst>
            </p:cNvPr>
            <p:cNvGrpSpPr/>
            <p:nvPr/>
          </p:nvGrpSpPr>
          <p:grpSpPr>
            <a:xfrm>
              <a:off x="340360" y="7163254"/>
              <a:ext cx="1183640" cy="370547"/>
              <a:chOff x="340360" y="7163254"/>
              <a:chExt cx="1183640" cy="370547"/>
            </a:xfrm>
          </p:grpSpPr>
          <p:sp>
            <p:nvSpPr>
              <p:cNvPr id="69" name="Arrow: Chevron 68">
                <a:extLst>
                  <a:ext uri="{FF2B5EF4-FFF2-40B4-BE49-F238E27FC236}">
                    <a16:creationId xmlns:a16="http://schemas.microsoft.com/office/drawing/2014/main" id="{EC273B5E-5995-4112-9371-8E856CAF16D9}"/>
                  </a:ext>
                </a:extLst>
              </p:cNvPr>
              <p:cNvSpPr/>
              <p:nvPr/>
            </p:nvSpPr>
            <p:spPr>
              <a:xfrm>
                <a:off x="340360" y="7163254"/>
                <a:ext cx="1183640" cy="367555"/>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solidFill>
                </a:endParaRPr>
              </a:p>
            </p:txBody>
          </p:sp>
          <p:sp>
            <p:nvSpPr>
              <p:cNvPr id="71" name="TextBox 70">
                <a:extLst>
                  <a:ext uri="{FF2B5EF4-FFF2-40B4-BE49-F238E27FC236}">
                    <a16:creationId xmlns:a16="http://schemas.microsoft.com/office/drawing/2014/main" id="{08252684-A50A-4724-AEFF-1D73CCC12BFA}"/>
                  </a:ext>
                </a:extLst>
              </p:cNvPr>
              <p:cNvSpPr txBox="1"/>
              <p:nvPr/>
            </p:nvSpPr>
            <p:spPr>
              <a:xfrm>
                <a:off x="484504" y="7193143"/>
                <a:ext cx="874396" cy="340658"/>
              </a:xfrm>
              <a:prstGeom prst="rect">
                <a:avLst/>
              </a:prstGeom>
              <a:noFill/>
            </p:spPr>
            <p:txBody>
              <a:bodyPr wrap="square" rtlCol="0">
                <a:spAutoFit/>
              </a:bodyPr>
              <a:lstStyle/>
              <a:p>
                <a:pPr algn="ctr"/>
                <a:r>
                  <a:rPr lang="id-ID" sz="800" b="1" dirty="0">
                    <a:solidFill>
                      <a:schemeClr val="bg1"/>
                    </a:solidFill>
                  </a:rPr>
                  <a:t>Develop</a:t>
                </a:r>
                <a:br>
                  <a:rPr lang="id-ID" sz="800" b="1" dirty="0">
                    <a:solidFill>
                      <a:schemeClr val="bg1"/>
                    </a:solidFill>
                  </a:rPr>
                </a:br>
                <a:r>
                  <a:rPr lang="id-ID" sz="800" b="1" dirty="0">
                    <a:solidFill>
                      <a:schemeClr val="bg1"/>
                    </a:solidFill>
                  </a:rPr>
                  <a:t>Search Criteria</a:t>
                </a:r>
              </a:p>
            </p:txBody>
          </p:sp>
        </p:grpSp>
        <p:grpSp>
          <p:nvGrpSpPr>
            <p:cNvPr id="78" name="Group 77">
              <a:extLst>
                <a:ext uri="{FF2B5EF4-FFF2-40B4-BE49-F238E27FC236}">
                  <a16:creationId xmlns:a16="http://schemas.microsoft.com/office/drawing/2014/main" id="{C847D640-A5C5-4C88-B928-BEF05B9252B2}"/>
                </a:ext>
              </a:extLst>
            </p:cNvPr>
            <p:cNvGrpSpPr/>
            <p:nvPr/>
          </p:nvGrpSpPr>
          <p:grpSpPr>
            <a:xfrm>
              <a:off x="1422082" y="7163254"/>
              <a:ext cx="1183640" cy="370547"/>
              <a:chOff x="1422400" y="7163254"/>
              <a:chExt cx="1183640" cy="370547"/>
            </a:xfrm>
          </p:grpSpPr>
          <p:sp>
            <p:nvSpPr>
              <p:cNvPr id="72" name="Arrow: Chevron 71">
                <a:extLst>
                  <a:ext uri="{FF2B5EF4-FFF2-40B4-BE49-F238E27FC236}">
                    <a16:creationId xmlns:a16="http://schemas.microsoft.com/office/drawing/2014/main" id="{9ACF6428-4467-4A62-9C30-B18798D8EFE4}"/>
                  </a:ext>
                </a:extLst>
              </p:cNvPr>
              <p:cNvSpPr/>
              <p:nvPr/>
            </p:nvSpPr>
            <p:spPr>
              <a:xfrm>
                <a:off x="1422400" y="7163254"/>
                <a:ext cx="1183640" cy="36755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solidFill>
                </a:endParaRPr>
              </a:p>
            </p:txBody>
          </p:sp>
          <p:sp>
            <p:nvSpPr>
              <p:cNvPr id="73" name="TextBox 72">
                <a:extLst>
                  <a:ext uri="{FF2B5EF4-FFF2-40B4-BE49-F238E27FC236}">
                    <a16:creationId xmlns:a16="http://schemas.microsoft.com/office/drawing/2014/main" id="{E65799B5-E895-419F-89FA-3EB4A3999FC8}"/>
                  </a:ext>
                </a:extLst>
              </p:cNvPr>
              <p:cNvSpPr txBox="1"/>
              <p:nvPr/>
            </p:nvSpPr>
            <p:spPr>
              <a:xfrm>
                <a:off x="1563561" y="7193143"/>
                <a:ext cx="896270" cy="340658"/>
              </a:xfrm>
              <a:prstGeom prst="rect">
                <a:avLst/>
              </a:prstGeom>
              <a:noFill/>
            </p:spPr>
            <p:txBody>
              <a:bodyPr wrap="square" rtlCol="0">
                <a:spAutoFit/>
              </a:bodyPr>
              <a:lstStyle/>
              <a:p>
                <a:pPr algn="ctr"/>
                <a:r>
                  <a:rPr lang="id-ID" sz="800" b="1" dirty="0">
                    <a:solidFill>
                      <a:schemeClr val="bg1"/>
                    </a:solidFill>
                  </a:rPr>
                  <a:t>I</a:t>
                </a:r>
                <a:r>
                  <a:rPr lang="en-US" sz="800" b="1" dirty="0">
                    <a:solidFill>
                      <a:schemeClr val="bg1"/>
                    </a:solidFill>
                  </a:rPr>
                  <a:t>d</a:t>
                </a:r>
                <a:r>
                  <a:rPr lang="id-ID" sz="800" b="1" dirty="0">
                    <a:solidFill>
                      <a:schemeClr val="bg1"/>
                    </a:solidFill>
                  </a:rPr>
                  <a:t>entify and Select Property</a:t>
                </a:r>
              </a:p>
            </p:txBody>
          </p:sp>
        </p:grpSp>
        <p:grpSp>
          <p:nvGrpSpPr>
            <p:cNvPr id="80" name="Group 79">
              <a:extLst>
                <a:ext uri="{FF2B5EF4-FFF2-40B4-BE49-F238E27FC236}">
                  <a16:creationId xmlns:a16="http://schemas.microsoft.com/office/drawing/2014/main" id="{7D75B51A-E354-4175-99E2-108FA07F70B9}"/>
                </a:ext>
              </a:extLst>
            </p:cNvPr>
            <p:cNvGrpSpPr/>
            <p:nvPr/>
          </p:nvGrpSpPr>
          <p:grpSpPr>
            <a:xfrm>
              <a:off x="2503804" y="7163254"/>
              <a:ext cx="1183640" cy="370548"/>
              <a:chOff x="340360" y="7163254"/>
              <a:chExt cx="1183640" cy="370548"/>
            </a:xfrm>
          </p:grpSpPr>
          <p:sp>
            <p:nvSpPr>
              <p:cNvPr id="81" name="Arrow: Chevron 80">
                <a:extLst>
                  <a:ext uri="{FF2B5EF4-FFF2-40B4-BE49-F238E27FC236}">
                    <a16:creationId xmlns:a16="http://schemas.microsoft.com/office/drawing/2014/main" id="{414E32A2-E506-44A5-847F-EEEF91517117}"/>
                  </a:ext>
                </a:extLst>
              </p:cNvPr>
              <p:cNvSpPr/>
              <p:nvPr/>
            </p:nvSpPr>
            <p:spPr>
              <a:xfrm>
                <a:off x="340360" y="7163254"/>
                <a:ext cx="1183640" cy="367555"/>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solidFill>
                </a:endParaRPr>
              </a:p>
            </p:txBody>
          </p:sp>
          <p:sp>
            <p:nvSpPr>
              <p:cNvPr id="82" name="TextBox 81">
                <a:extLst>
                  <a:ext uri="{FF2B5EF4-FFF2-40B4-BE49-F238E27FC236}">
                    <a16:creationId xmlns:a16="http://schemas.microsoft.com/office/drawing/2014/main" id="{52D8AE5E-73E1-4365-B71A-1EE8D39D0128}"/>
                  </a:ext>
                </a:extLst>
              </p:cNvPr>
              <p:cNvSpPr txBox="1"/>
              <p:nvPr/>
            </p:nvSpPr>
            <p:spPr>
              <a:xfrm>
                <a:off x="484504" y="7193143"/>
                <a:ext cx="874396" cy="340659"/>
              </a:xfrm>
              <a:prstGeom prst="rect">
                <a:avLst/>
              </a:prstGeom>
              <a:noFill/>
            </p:spPr>
            <p:txBody>
              <a:bodyPr wrap="square" rtlCol="0">
                <a:spAutoFit/>
              </a:bodyPr>
              <a:lstStyle/>
              <a:p>
                <a:pPr algn="ctr"/>
                <a:r>
                  <a:rPr lang="id-ID" sz="800" b="1" dirty="0">
                    <a:solidFill>
                      <a:schemeClr val="bg1"/>
                    </a:solidFill>
                  </a:rPr>
                  <a:t>Execute Legal Documents</a:t>
                </a:r>
              </a:p>
            </p:txBody>
          </p:sp>
        </p:grpSp>
        <p:grpSp>
          <p:nvGrpSpPr>
            <p:cNvPr id="83" name="Group 82">
              <a:extLst>
                <a:ext uri="{FF2B5EF4-FFF2-40B4-BE49-F238E27FC236}">
                  <a16:creationId xmlns:a16="http://schemas.microsoft.com/office/drawing/2014/main" id="{345C72A0-1A1C-4A64-B061-E91ACD295D62}"/>
                </a:ext>
              </a:extLst>
            </p:cNvPr>
            <p:cNvGrpSpPr/>
            <p:nvPr/>
          </p:nvGrpSpPr>
          <p:grpSpPr>
            <a:xfrm>
              <a:off x="3585526" y="7163254"/>
              <a:ext cx="1183640" cy="370548"/>
              <a:chOff x="1422400" y="7163254"/>
              <a:chExt cx="1183640" cy="370548"/>
            </a:xfrm>
          </p:grpSpPr>
          <p:sp>
            <p:nvSpPr>
              <p:cNvPr id="84" name="Arrow: Chevron 83">
                <a:extLst>
                  <a:ext uri="{FF2B5EF4-FFF2-40B4-BE49-F238E27FC236}">
                    <a16:creationId xmlns:a16="http://schemas.microsoft.com/office/drawing/2014/main" id="{A1A6017F-7971-488E-A2E3-960FE08ED959}"/>
                  </a:ext>
                </a:extLst>
              </p:cNvPr>
              <p:cNvSpPr/>
              <p:nvPr/>
            </p:nvSpPr>
            <p:spPr>
              <a:xfrm>
                <a:off x="1422400" y="7163254"/>
                <a:ext cx="1183640" cy="367555"/>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solidFill>
                </a:endParaRPr>
              </a:p>
            </p:txBody>
          </p:sp>
          <p:sp>
            <p:nvSpPr>
              <p:cNvPr id="85" name="TextBox 84">
                <a:extLst>
                  <a:ext uri="{FF2B5EF4-FFF2-40B4-BE49-F238E27FC236}">
                    <a16:creationId xmlns:a16="http://schemas.microsoft.com/office/drawing/2014/main" id="{EBDD6522-B548-4C3B-A669-CD32A854579C}"/>
                  </a:ext>
                </a:extLst>
              </p:cNvPr>
              <p:cNvSpPr txBox="1"/>
              <p:nvPr/>
            </p:nvSpPr>
            <p:spPr>
              <a:xfrm>
                <a:off x="1563561" y="7193143"/>
                <a:ext cx="896270" cy="340659"/>
              </a:xfrm>
              <a:prstGeom prst="rect">
                <a:avLst/>
              </a:prstGeom>
              <a:noFill/>
            </p:spPr>
            <p:txBody>
              <a:bodyPr wrap="square" rtlCol="0">
                <a:spAutoFit/>
              </a:bodyPr>
              <a:lstStyle/>
              <a:p>
                <a:pPr algn="ctr"/>
                <a:r>
                  <a:rPr lang="id-ID" sz="800" b="1" dirty="0">
                    <a:solidFill>
                      <a:schemeClr val="bg1"/>
                    </a:solidFill>
                  </a:rPr>
                  <a:t>Due Diligence Period</a:t>
                </a:r>
              </a:p>
            </p:txBody>
          </p:sp>
        </p:grpSp>
        <p:grpSp>
          <p:nvGrpSpPr>
            <p:cNvPr id="86" name="Group 85">
              <a:extLst>
                <a:ext uri="{FF2B5EF4-FFF2-40B4-BE49-F238E27FC236}">
                  <a16:creationId xmlns:a16="http://schemas.microsoft.com/office/drawing/2014/main" id="{BCBB0737-E6DB-4585-8981-41FBC2D53B98}"/>
                </a:ext>
              </a:extLst>
            </p:cNvPr>
            <p:cNvGrpSpPr/>
            <p:nvPr/>
          </p:nvGrpSpPr>
          <p:grpSpPr>
            <a:xfrm>
              <a:off x="4667250" y="7163254"/>
              <a:ext cx="1183640" cy="367555"/>
              <a:chOff x="1422400" y="7163254"/>
              <a:chExt cx="1183640" cy="367555"/>
            </a:xfrm>
          </p:grpSpPr>
          <p:sp>
            <p:nvSpPr>
              <p:cNvPr id="87" name="Arrow: Chevron 86">
                <a:extLst>
                  <a:ext uri="{FF2B5EF4-FFF2-40B4-BE49-F238E27FC236}">
                    <a16:creationId xmlns:a16="http://schemas.microsoft.com/office/drawing/2014/main" id="{9E9E23A4-0228-4715-B145-3C1226FDC727}"/>
                  </a:ext>
                </a:extLst>
              </p:cNvPr>
              <p:cNvSpPr/>
              <p:nvPr/>
            </p:nvSpPr>
            <p:spPr>
              <a:xfrm>
                <a:off x="1422400" y="7163254"/>
                <a:ext cx="1183640" cy="367555"/>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solidFill>
                </a:endParaRPr>
              </a:p>
            </p:txBody>
          </p:sp>
          <p:sp>
            <p:nvSpPr>
              <p:cNvPr id="88" name="TextBox 87">
                <a:extLst>
                  <a:ext uri="{FF2B5EF4-FFF2-40B4-BE49-F238E27FC236}">
                    <a16:creationId xmlns:a16="http://schemas.microsoft.com/office/drawing/2014/main" id="{C50C620D-7B0B-4BEE-9CFD-9FFE0E16CCBF}"/>
                  </a:ext>
                </a:extLst>
              </p:cNvPr>
              <p:cNvSpPr txBox="1"/>
              <p:nvPr/>
            </p:nvSpPr>
            <p:spPr>
              <a:xfrm>
                <a:off x="1563561" y="7236538"/>
                <a:ext cx="896270" cy="216783"/>
              </a:xfrm>
              <a:prstGeom prst="rect">
                <a:avLst/>
              </a:prstGeom>
              <a:noFill/>
            </p:spPr>
            <p:txBody>
              <a:bodyPr wrap="square" rtlCol="0">
                <a:spAutoFit/>
              </a:bodyPr>
              <a:lstStyle/>
              <a:p>
                <a:pPr algn="ctr"/>
                <a:r>
                  <a:rPr lang="id-ID" sz="800" b="1" dirty="0">
                    <a:solidFill>
                      <a:schemeClr val="bg1"/>
                    </a:solidFill>
                  </a:rPr>
                  <a:t>Closing</a:t>
                </a:r>
              </a:p>
            </p:txBody>
          </p:sp>
        </p:grpSp>
      </p:grpSp>
      <p:grpSp>
        <p:nvGrpSpPr>
          <p:cNvPr id="138" name="Group 137">
            <a:extLst>
              <a:ext uri="{FF2B5EF4-FFF2-40B4-BE49-F238E27FC236}">
                <a16:creationId xmlns:a16="http://schemas.microsoft.com/office/drawing/2014/main" id="{57D4C128-B5D6-496E-A262-78410DDA68C4}"/>
              </a:ext>
            </a:extLst>
          </p:cNvPr>
          <p:cNvGrpSpPr/>
          <p:nvPr/>
        </p:nvGrpSpPr>
        <p:grpSpPr>
          <a:xfrm>
            <a:off x="4499093" y="7654914"/>
            <a:ext cx="2813764" cy="717821"/>
            <a:chOff x="3987484" y="7209175"/>
            <a:chExt cx="2503486" cy="653697"/>
          </a:xfrm>
        </p:grpSpPr>
        <p:sp>
          <p:nvSpPr>
            <p:cNvPr id="111" name="TextBox 110">
              <a:extLst>
                <a:ext uri="{FF2B5EF4-FFF2-40B4-BE49-F238E27FC236}">
                  <a16:creationId xmlns:a16="http://schemas.microsoft.com/office/drawing/2014/main" id="{10D0F112-CA7A-4F8C-B1D9-8A4BC2909ACC}"/>
                </a:ext>
              </a:extLst>
            </p:cNvPr>
            <p:cNvSpPr txBox="1"/>
            <p:nvPr/>
          </p:nvSpPr>
          <p:spPr>
            <a:xfrm>
              <a:off x="3987484" y="7209175"/>
              <a:ext cx="2503486" cy="280283"/>
            </a:xfrm>
            <a:prstGeom prst="rect">
              <a:avLst/>
            </a:prstGeom>
            <a:noFill/>
          </p:spPr>
          <p:txBody>
            <a:bodyPr wrap="square">
              <a:spAutoFit/>
            </a:bodyPr>
            <a:lstStyle/>
            <a:p>
              <a:pPr algn="ctr"/>
              <a:r>
                <a:rPr lang="en-US" sz="1400" b="1" dirty="0">
                  <a:latin typeface="Montserrat" panose="00000500000000000000" pitchFamily="50" charset="0"/>
                </a:rPr>
                <a:t>CLIENTS</a:t>
              </a:r>
              <a:endParaRPr lang="id-ID" sz="1400" b="1" dirty="0">
                <a:latin typeface="Montserrat" panose="00000500000000000000" pitchFamily="50" charset="0"/>
              </a:endParaRPr>
            </a:p>
          </p:txBody>
        </p:sp>
        <p:grpSp>
          <p:nvGrpSpPr>
            <p:cNvPr id="133" name="Group 132">
              <a:extLst>
                <a:ext uri="{FF2B5EF4-FFF2-40B4-BE49-F238E27FC236}">
                  <a16:creationId xmlns:a16="http://schemas.microsoft.com/office/drawing/2014/main" id="{6BDD0801-411A-43AD-891E-E03D6FE72F07}"/>
                </a:ext>
              </a:extLst>
            </p:cNvPr>
            <p:cNvGrpSpPr/>
            <p:nvPr/>
          </p:nvGrpSpPr>
          <p:grpSpPr>
            <a:xfrm>
              <a:off x="4037752" y="7512449"/>
              <a:ext cx="2154292" cy="350423"/>
              <a:chOff x="3436178" y="7525149"/>
              <a:chExt cx="2931776" cy="476890"/>
            </a:xfrm>
          </p:grpSpPr>
          <p:pic>
            <p:nvPicPr>
              <p:cNvPr id="112" name="Picture 111" descr="Icon&#10;&#10;Description automatically generated">
                <a:extLst>
                  <a:ext uri="{FF2B5EF4-FFF2-40B4-BE49-F238E27FC236}">
                    <a16:creationId xmlns:a16="http://schemas.microsoft.com/office/drawing/2014/main" id="{C69EB444-73EB-4249-ACC1-6E2C3F4550AC}"/>
                  </a:ext>
                </a:extLst>
              </p:cNvPr>
              <p:cNvPicPr/>
              <p:nvPr/>
            </p:nvPicPr>
            <p:blipFill>
              <a:blip r:embed="rId2">
                <a:extLst>
                  <a:ext uri="{28A0092B-C50C-407E-A947-70E740481C1C}">
                    <a14:useLocalDpi xmlns:a14="http://schemas.microsoft.com/office/drawing/2010/main" val="0"/>
                  </a:ext>
                </a:extLst>
              </a:blip>
              <a:stretch>
                <a:fillRect/>
              </a:stretch>
            </p:blipFill>
            <p:spPr>
              <a:xfrm>
                <a:off x="3436178" y="7525149"/>
                <a:ext cx="1662467" cy="476890"/>
              </a:xfrm>
              <a:prstGeom prst="rect">
                <a:avLst/>
              </a:prstGeom>
            </p:spPr>
          </p:pic>
          <p:pic>
            <p:nvPicPr>
              <p:cNvPr id="113" name="Picture 112">
                <a:extLst>
                  <a:ext uri="{FF2B5EF4-FFF2-40B4-BE49-F238E27FC236}">
                    <a16:creationId xmlns:a16="http://schemas.microsoft.com/office/drawing/2014/main" id="{D91F3306-9C85-43B4-A50A-651DEA41E3FA}"/>
                  </a:ext>
                </a:extLst>
              </p:cNvPr>
              <p:cNvPicPr/>
              <p:nvPr/>
            </p:nvPicPr>
            <p:blipFill rotWithShape="1">
              <a:blip r:embed="rId3" cstate="print">
                <a:extLst>
                  <a:ext uri="{28A0092B-C50C-407E-A947-70E740481C1C}">
                    <a14:useLocalDpi xmlns:a14="http://schemas.microsoft.com/office/drawing/2010/main" val="0"/>
                  </a:ext>
                </a:extLst>
              </a:blip>
              <a:srcRect l="26149" t="20161" r="26149" b="20161"/>
              <a:stretch/>
            </p:blipFill>
            <p:spPr bwMode="auto">
              <a:xfrm>
                <a:off x="5165741" y="7571730"/>
                <a:ext cx="409563" cy="383728"/>
              </a:xfrm>
              <a:prstGeom prst="rect">
                <a:avLst/>
              </a:prstGeom>
              <a:noFill/>
              <a:ln>
                <a:noFill/>
              </a:ln>
            </p:spPr>
          </p:pic>
          <p:pic>
            <p:nvPicPr>
              <p:cNvPr id="114" name="Picture 113">
                <a:extLst>
                  <a:ext uri="{FF2B5EF4-FFF2-40B4-BE49-F238E27FC236}">
                    <a16:creationId xmlns:a16="http://schemas.microsoft.com/office/drawing/2014/main" id="{C57CE2A3-2899-426D-9630-F72C164D311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2757" y="7595499"/>
                <a:ext cx="625197" cy="336191"/>
              </a:xfrm>
              <a:prstGeom prst="rect">
                <a:avLst/>
              </a:prstGeom>
              <a:noFill/>
              <a:ln>
                <a:noFill/>
              </a:ln>
            </p:spPr>
          </p:pic>
        </p:grpSp>
      </p:grpSp>
      <p:pic>
        <p:nvPicPr>
          <p:cNvPr id="115" name="Picture 114">
            <a:extLst>
              <a:ext uri="{FF2B5EF4-FFF2-40B4-BE49-F238E27FC236}">
                <a16:creationId xmlns:a16="http://schemas.microsoft.com/office/drawing/2014/main" id="{6C5BBF6F-F106-45EE-9A78-C320FCFF6C6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6445" y="7957825"/>
            <a:ext cx="1101593" cy="1345331"/>
          </a:xfrm>
          <a:prstGeom prst="roundRect">
            <a:avLst>
              <a:gd name="adj" fmla="val 4854"/>
            </a:avLst>
          </a:prstGeom>
          <a:noFill/>
          <a:ln>
            <a:noFill/>
          </a:ln>
        </p:spPr>
      </p:pic>
      <p:cxnSp>
        <p:nvCxnSpPr>
          <p:cNvPr id="122" name="Straight Connector 121">
            <a:extLst>
              <a:ext uri="{FF2B5EF4-FFF2-40B4-BE49-F238E27FC236}">
                <a16:creationId xmlns:a16="http://schemas.microsoft.com/office/drawing/2014/main" id="{DFFD5521-5FA5-43C8-8211-E625AB1285B3}"/>
              </a:ext>
            </a:extLst>
          </p:cNvPr>
          <p:cNvCxnSpPr>
            <a:cxnSpLocks/>
          </p:cNvCxnSpPr>
          <p:nvPr/>
        </p:nvCxnSpPr>
        <p:spPr>
          <a:xfrm>
            <a:off x="4516218" y="7770492"/>
            <a:ext cx="0" cy="1868882"/>
          </a:xfrm>
          <a:prstGeom prst="line">
            <a:avLst/>
          </a:prstGeom>
          <a:ln w="12700">
            <a:solidFill>
              <a:schemeClr val="tx1">
                <a:lumMod val="50000"/>
                <a:lumOff val="50000"/>
                <a:alpha val="75000"/>
              </a:schemeClr>
            </a:solidFill>
          </a:ln>
        </p:spPr>
        <p:style>
          <a:lnRef idx="1">
            <a:schemeClr val="accent1"/>
          </a:lnRef>
          <a:fillRef idx="0">
            <a:schemeClr val="accent1"/>
          </a:fillRef>
          <a:effectRef idx="0">
            <a:schemeClr val="accent1"/>
          </a:effectRef>
          <a:fontRef idx="minor">
            <a:schemeClr val="tx1"/>
          </a:fontRef>
        </p:style>
      </p:cxnSp>
      <p:pic>
        <p:nvPicPr>
          <p:cNvPr id="106" name="Picture 2" descr="Image result for compass commercial">
            <a:extLst>
              <a:ext uri="{FF2B5EF4-FFF2-40B4-BE49-F238E27FC236}">
                <a16:creationId xmlns:a16="http://schemas.microsoft.com/office/drawing/2014/main" id="{9F777FC8-C9A4-4ABF-92C4-3CEE99FA69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1719" y="356658"/>
            <a:ext cx="1215788" cy="84864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D206138F-78E4-4FC9-853F-CE4ABBC68896}"/>
              </a:ext>
            </a:extLst>
          </p:cNvPr>
          <p:cNvGrpSpPr/>
          <p:nvPr/>
        </p:nvGrpSpPr>
        <p:grpSpPr>
          <a:xfrm>
            <a:off x="1578985" y="7665880"/>
            <a:ext cx="2900480" cy="2025935"/>
            <a:chOff x="1404620" y="6920081"/>
            <a:chExt cx="2580640" cy="1844955"/>
          </a:xfrm>
        </p:grpSpPr>
        <p:sp>
          <p:nvSpPr>
            <p:cNvPr id="92" name="TextBox 91">
              <a:extLst>
                <a:ext uri="{FF2B5EF4-FFF2-40B4-BE49-F238E27FC236}">
                  <a16:creationId xmlns:a16="http://schemas.microsoft.com/office/drawing/2014/main" id="{EC8B49C7-949B-4294-8A65-456A2534FA8E}"/>
                </a:ext>
              </a:extLst>
            </p:cNvPr>
            <p:cNvSpPr txBox="1"/>
            <p:nvPr/>
          </p:nvSpPr>
          <p:spPr>
            <a:xfrm>
              <a:off x="1443527" y="7304103"/>
              <a:ext cx="1231896" cy="256751"/>
            </a:xfrm>
            <a:prstGeom prst="rect">
              <a:avLst/>
            </a:prstGeom>
            <a:noFill/>
          </p:spPr>
          <p:txBody>
            <a:bodyPr wrap="square">
              <a:spAutoFit/>
            </a:bodyPr>
            <a:lstStyle/>
            <a:p>
              <a:pPr algn="just">
                <a:lnSpc>
                  <a:spcPct val="120000"/>
                </a:lnSpc>
              </a:pPr>
              <a:r>
                <a:rPr lang="en-US" sz="1100" dirty="0"/>
                <a:t>Lynn Drake, MCR </a:t>
              </a:r>
              <a:endParaRPr lang="id-ID" sz="1100" dirty="0"/>
            </a:p>
          </p:txBody>
        </p:sp>
        <p:sp>
          <p:nvSpPr>
            <p:cNvPr id="93" name="TextBox 92">
              <a:extLst>
                <a:ext uri="{FF2B5EF4-FFF2-40B4-BE49-F238E27FC236}">
                  <a16:creationId xmlns:a16="http://schemas.microsoft.com/office/drawing/2014/main" id="{05C51233-E1B3-47D4-9483-2D89DBB398FB}"/>
                </a:ext>
              </a:extLst>
            </p:cNvPr>
            <p:cNvSpPr txBox="1"/>
            <p:nvPr/>
          </p:nvSpPr>
          <p:spPr>
            <a:xfrm>
              <a:off x="1443527" y="7503765"/>
              <a:ext cx="1231896" cy="546550"/>
            </a:xfrm>
            <a:prstGeom prst="rect">
              <a:avLst/>
            </a:prstGeom>
            <a:noFill/>
          </p:spPr>
          <p:txBody>
            <a:bodyPr wrap="square">
              <a:spAutoFit/>
            </a:bodyPr>
            <a:lstStyle/>
            <a:p>
              <a:pPr algn="just"/>
              <a:r>
                <a:rPr lang="en-US" sz="1100" dirty="0"/>
                <a:t>880 W. Long Lake</a:t>
              </a:r>
            </a:p>
            <a:p>
              <a:pPr algn="just"/>
              <a:r>
                <a:rPr lang="en-US" sz="1100" dirty="0"/>
                <a:t>Suite 225 </a:t>
              </a:r>
            </a:p>
            <a:p>
              <a:pPr algn="just"/>
              <a:r>
                <a:rPr lang="en-US" sz="1100" dirty="0"/>
                <a:t>Troy, MI 48098</a:t>
              </a:r>
            </a:p>
          </p:txBody>
        </p:sp>
        <p:grpSp>
          <p:nvGrpSpPr>
            <p:cNvPr id="132" name="Group 131">
              <a:extLst>
                <a:ext uri="{FF2B5EF4-FFF2-40B4-BE49-F238E27FC236}">
                  <a16:creationId xmlns:a16="http://schemas.microsoft.com/office/drawing/2014/main" id="{E43B7E9B-B03F-4EDD-9BF4-15E272FEE3C3}"/>
                </a:ext>
              </a:extLst>
            </p:cNvPr>
            <p:cNvGrpSpPr/>
            <p:nvPr/>
          </p:nvGrpSpPr>
          <p:grpSpPr>
            <a:xfrm>
              <a:off x="1534135" y="8012985"/>
              <a:ext cx="2451125" cy="752051"/>
              <a:chOff x="2646155" y="7111917"/>
              <a:chExt cx="2451125" cy="752051"/>
            </a:xfrm>
          </p:grpSpPr>
          <p:grpSp>
            <p:nvGrpSpPr>
              <p:cNvPr id="100" name="Group 99">
                <a:extLst>
                  <a:ext uri="{FF2B5EF4-FFF2-40B4-BE49-F238E27FC236}">
                    <a16:creationId xmlns:a16="http://schemas.microsoft.com/office/drawing/2014/main" id="{8CD77C1A-B709-4B0A-8783-216C5C4794FC}"/>
                  </a:ext>
                </a:extLst>
              </p:cNvPr>
              <p:cNvGrpSpPr/>
              <p:nvPr/>
            </p:nvGrpSpPr>
            <p:grpSpPr>
              <a:xfrm>
                <a:off x="2646155" y="7111917"/>
                <a:ext cx="1461484" cy="256751"/>
                <a:chOff x="4373426" y="1041358"/>
                <a:chExt cx="1461484" cy="256751"/>
              </a:xfrm>
            </p:grpSpPr>
            <p:sp>
              <p:nvSpPr>
                <p:cNvPr id="94" name="Oval 93">
                  <a:extLst>
                    <a:ext uri="{FF2B5EF4-FFF2-40B4-BE49-F238E27FC236}">
                      <a16:creationId xmlns:a16="http://schemas.microsoft.com/office/drawing/2014/main" id="{93617EBF-9339-49E0-9442-DC294C6FD227}"/>
                    </a:ext>
                  </a:extLst>
                </p:cNvPr>
                <p:cNvSpPr/>
                <p:nvPr/>
              </p:nvSpPr>
              <p:spPr>
                <a:xfrm>
                  <a:off x="4373426" y="1087288"/>
                  <a:ext cx="155580" cy="1555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95" name="TextBox 94">
                  <a:extLst>
                    <a:ext uri="{FF2B5EF4-FFF2-40B4-BE49-F238E27FC236}">
                      <a16:creationId xmlns:a16="http://schemas.microsoft.com/office/drawing/2014/main" id="{10AF6B71-EF91-4822-8A4E-17E65AA4961C}"/>
                    </a:ext>
                  </a:extLst>
                </p:cNvPr>
                <p:cNvSpPr txBox="1"/>
                <p:nvPr/>
              </p:nvSpPr>
              <p:spPr>
                <a:xfrm>
                  <a:off x="4513207" y="1041358"/>
                  <a:ext cx="1321703" cy="256751"/>
                </a:xfrm>
                <a:prstGeom prst="rect">
                  <a:avLst/>
                </a:prstGeom>
                <a:noFill/>
              </p:spPr>
              <p:txBody>
                <a:bodyPr wrap="square">
                  <a:spAutoFit/>
                </a:bodyPr>
                <a:lstStyle/>
                <a:p>
                  <a:pPr algn="just">
                    <a:lnSpc>
                      <a:spcPct val="120000"/>
                    </a:lnSpc>
                  </a:pPr>
                  <a:r>
                    <a:rPr lang="en-US" sz="1100" dirty="0"/>
                    <a:t>(248) 817-5400</a:t>
                  </a:r>
                </a:p>
              </p:txBody>
            </p:sp>
          </p:grpSp>
          <p:grpSp>
            <p:nvGrpSpPr>
              <p:cNvPr id="101" name="Group 100">
                <a:extLst>
                  <a:ext uri="{FF2B5EF4-FFF2-40B4-BE49-F238E27FC236}">
                    <a16:creationId xmlns:a16="http://schemas.microsoft.com/office/drawing/2014/main" id="{37601521-36A3-4B76-BE67-43BB1B48E5AB}"/>
                  </a:ext>
                </a:extLst>
              </p:cNvPr>
              <p:cNvGrpSpPr/>
              <p:nvPr/>
            </p:nvGrpSpPr>
            <p:grpSpPr>
              <a:xfrm>
                <a:off x="2646155" y="7355757"/>
                <a:ext cx="2127024" cy="256751"/>
                <a:chOff x="4373426" y="1285198"/>
                <a:chExt cx="2127024" cy="256751"/>
              </a:xfrm>
            </p:grpSpPr>
            <p:sp>
              <p:nvSpPr>
                <p:cNvPr id="96" name="Oval 95">
                  <a:extLst>
                    <a:ext uri="{FF2B5EF4-FFF2-40B4-BE49-F238E27FC236}">
                      <a16:creationId xmlns:a16="http://schemas.microsoft.com/office/drawing/2014/main" id="{2A2A7210-6B10-4D82-9EEE-CDA7C16E2AC9}"/>
                    </a:ext>
                  </a:extLst>
                </p:cNvPr>
                <p:cNvSpPr/>
                <p:nvPr/>
              </p:nvSpPr>
              <p:spPr>
                <a:xfrm>
                  <a:off x="4373426" y="1331128"/>
                  <a:ext cx="155580" cy="1555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97" name="TextBox 96">
                  <a:extLst>
                    <a:ext uri="{FF2B5EF4-FFF2-40B4-BE49-F238E27FC236}">
                      <a16:creationId xmlns:a16="http://schemas.microsoft.com/office/drawing/2014/main" id="{859D9CEF-C9FC-4869-BF42-FB63579A6232}"/>
                    </a:ext>
                  </a:extLst>
                </p:cNvPr>
                <p:cNvSpPr txBox="1"/>
                <p:nvPr/>
              </p:nvSpPr>
              <p:spPr>
                <a:xfrm>
                  <a:off x="4513207" y="1285198"/>
                  <a:ext cx="1987243" cy="256751"/>
                </a:xfrm>
                <a:prstGeom prst="rect">
                  <a:avLst/>
                </a:prstGeom>
                <a:noFill/>
              </p:spPr>
              <p:txBody>
                <a:bodyPr wrap="square">
                  <a:spAutoFit/>
                </a:bodyPr>
                <a:lstStyle/>
                <a:p>
                  <a:pPr algn="just">
                    <a:lnSpc>
                      <a:spcPct val="120000"/>
                    </a:lnSpc>
                  </a:pPr>
                  <a:r>
                    <a:rPr lang="en-US" sz="1100" dirty="0"/>
                    <a:t>LD@Compass-Commercial.com</a:t>
                  </a:r>
                </a:p>
              </p:txBody>
            </p:sp>
          </p:grpSp>
          <p:grpSp>
            <p:nvGrpSpPr>
              <p:cNvPr id="102" name="Group 101">
                <a:extLst>
                  <a:ext uri="{FF2B5EF4-FFF2-40B4-BE49-F238E27FC236}">
                    <a16:creationId xmlns:a16="http://schemas.microsoft.com/office/drawing/2014/main" id="{FC2E650E-E3FE-4C17-800B-C545C68F3B39}"/>
                  </a:ext>
                </a:extLst>
              </p:cNvPr>
              <p:cNvGrpSpPr/>
              <p:nvPr/>
            </p:nvGrpSpPr>
            <p:grpSpPr>
              <a:xfrm>
                <a:off x="2646155" y="7607217"/>
                <a:ext cx="2451125" cy="256751"/>
                <a:chOff x="4373426" y="1536658"/>
                <a:chExt cx="2451125" cy="256751"/>
              </a:xfrm>
            </p:grpSpPr>
            <p:sp>
              <p:nvSpPr>
                <p:cNvPr id="98" name="Oval 97">
                  <a:extLst>
                    <a:ext uri="{FF2B5EF4-FFF2-40B4-BE49-F238E27FC236}">
                      <a16:creationId xmlns:a16="http://schemas.microsoft.com/office/drawing/2014/main" id="{6500751F-5A00-4FDB-B3F5-7BD9BF8BFC5D}"/>
                    </a:ext>
                  </a:extLst>
                </p:cNvPr>
                <p:cNvSpPr/>
                <p:nvPr/>
              </p:nvSpPr>
              <p:spPr>
                <a:xfrm>
                  <a:off x="4373426" y="1582588"/>
                  <a:ext cx="155580" cy="1555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99" name="TextBox 98">
                  <a:extLst>
                    <a:ext uri="{FF2B5EF4-FFF2-40B4-BE49-F238E27FC236}">
                      <a16:creationId xmlns:a16="http://schemas.microsoft.com/office/drawing/2014/main" id="{18408EA1-E58C-4B33-82AA-F8B504596300}"/>
                    </a:ext>
                  </a:extLst>
                </p:cNvPr>
                <p:cNvSpPr txBox="1"/>
                <p:nvPr/>
              </p:nvSpPr>
              <p:spPr>
                <a:xfrm>
                  <a:off x="4513207" y="1536658"/>
                  <a:ext cx="2311344" cy="256751"/>
                </a:xfrm>
                <a:prstGeom prst="rect">
                  <a:avLst/>
                </a:prstGeom>
                <a:noFill/>
              </p:spPr>
              <p:txBody>
                <a:bodyPr wrap="square">
                  <a:spAutoFit/>
                </a:bodyPr>
                <a:lstStyle/>
                <a:p>
                  <a:pPr algn="just">
                    <a:lnSpc>
                      <a:spcPct val="120000"/>
                    </a:lnSpc>
                  </a:pPr>
                  <a:r>
                    <a:rPr lang="en-US" sz="1100" dirty="0"/>
                    <a:t>https://www.compass-commercial.com/</a:t>
                  </a:r>
                </a:p>
              </p:txBody>
            </p:sp>
          </p:grpSp>
        </p:grpSp>
        <p:sp>
          <p:nvSpPr>
            <p:cNvPr id="139" name="Freeform 54">
              <a:extLst>
                <a:ext uri="{FF2B5EF4-FFF2-40B4-BE49-F238E27FC236}">
                  <a16:creationId xmlns:a16="http://schemas.microsoft.com/office/drawing/2014/main" id="{20B0174B-1F0F-46B9-89AC-6BAB35C02DD5}"/>
                </a:ext>
              </a:extLst>
            </p:cNvPr>
            <p:cNvSpPr>
              <a:spLocks noEditPoints="1"/>
            </p:cNvSpPr>
            <p:nvPr/>
          </p:nvSpPr>
          <p:spPr bwMode="auto">
            <a:xfrm>
              <a:off x="1576402" y="8596199"/>
              <a:ext cx="72519" cy="72519"/>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dirty="0"/>
            </a:p>
          </p:txBody>
        </p:sp>
        <p:sp>
          <p:nvSpPr>
            <p:cNvPr id="140" name="Freeform 101">
              <a:extLst>
                <a:ext uri="{FF2B5EF4-FFF2-40B4-BE49-F238E27FC236}">
                  <a16:creationId xmlns:a16="http://schemas.microsoft.com/office/drawing/2014/main" id="{397C1D92-D5C6-4962-8CAF-87709C859C51}"/>
                </a:ext>
              </a:extLst>
            </p:cNvPr>
            <p:cNvSpPr>
              <a:spLocks noEditPoints="1"/>
            </p:cNvSpPr>
            <p:nvPr/>
          </p:nvSpPr>
          <p:spPr bwMode="auto">
            <a:xfrm>
              <a:off x="1573438" y="8342271"/>
              <a:ext cx="81051" cy="65206"/>
            </a:xfrm>
            <a:custGeom>
              <a:avLst/>
              <a:gdLst>
                <a:gd name="T0" fmla="*/ 204 w 224"/>
                <a:gd name="T1" fmla="*/ 0 h 180"/>
                <a:gd name="T2" fmla="*/ 20 w 224"/>
                <a:gd name="T3" fmla="*/ 0 h 180"/>
                <a:gd name="T4" fmla="*/ 7 w 224"/>
                <a:gd name="T5" fmla="*/ 5 h 180"/>
                <a:gd name="T6" fmla="*/ 6 w 224"/>
                <a:gd name="T7" fmla="*/ 6 h 180"/>
                <a:gd name="T8" fmla="*/ 6 w 224"/>
                <a:gd name="T9" fmla="*/ 6 h 180"/>
                <a:gd name="T10" fmla="*/ 0 w 224"/>
                <a:gd name="T11" fmla="*/ 20 h 180"/>
                <a:gd name="T12" fmla="*/ 0 w 224"/>
                <a:gd name="T13" fmla="*/ 160 h 180"/>
                <a:gd name="T14" fmla="*/ 20 w 224"/>
                <a:gd name="T15" fmla="*/ 180 h 180"/>
                <a:gd name="T16" fmla="*/ 204 w 224"/>
                <a:gd name="T17" fmla="*/ 180 h 180"/>
                <a:gd name="T18" fmla="*/ 224 w 224"/>
                <a:gd name="T19" fmla="*/ 160 h 180"/>
                <a:gd name="T20" fmla="*/ 224 w 224"/>
                <a:gd name="T21" fmla="*/ 20 h 180"/>
                <a:gd name="T22" fmla="*/ 204 w 224"/>
                <a:gd name="T23" fmla="*/ 0 h 180"/>
                <a:gd name="T24" fmla="*/ 20 w 224"/>
                <a:gd name="T25" fmla="*/ 8 h 180"/>
                <a:gd name="T26" fmla="*/ 204 w 224"/>
                <a:gd name="T27" fmla="*/ 8 h 180"/>
                <a:gd name="T28" fmla="*/ 209 w 224"/>
                <a:gd name="T29" fmla="*/ 9 h 180"/>
                <a:gd name="T30" fmla="*/ 112 w 224"/>
                <a:gd name="T31" fmla="*/ 106 h 180"/>
                <a:gd name="T32" fmla="*/ 15 w 224"/>
                <a:gd name="T33" fmla="*/ 9 h 180"/>
                <a:gd name="T34" fmla="*/ 20 w 224"/>
                <a:gd name="T35" fmla="*/ 8 h 180"/>
                <a:gd name="T36" fmla="*/ 8 w 224"/>
                <a:gd name="T37" fmla="*/ 160 h 180"/>
                <a:gd name="T38" fmla="*/ 8 w 224"/>
                <a:gd name="T39" fmla="*/ 20 h 180"/>
                <a:gd name="T40" fmla="*/ 9 w 224"/>
                <a:gd name="T41" fmla="*/ 14 h 180"/>
                <a:gd name="T42" fmla="*/ 84 w 224"/>
                <a:gd name="T43" fmla="*/ 89 h 180"/>
                <a:gd name="T44" fmla="*/ 9 w 224"/>
                <a:gd name="T45" fmla="*/ 165 h 180"/>
                <a:gd name="T46" fmla="*/ 8 w 224"/>
                <a:gd name="T47" fmla="*/ 160 h 180"/>
                <a:gd name="T48" fmla="*/ 204 w 224"/>
                <a:gd name="T49" fmla="*/ 172 h 180"/>
                <a:gd name="T50" fmla="*/ 20 w 224"/>
                <a:gd name="T51" fmla="*/ 172 h 180"/>
                <a:gd name="T52" fmla="*/ 14 w 224"/>
                <a:gd name="T53" fmla="*/ 171 h 180"/>
                <a:gd name="T54" fmla="*/ 90 w 224"/>
                <a:gd name="T55" fmla="*/ 95 h 180"/>
                <a:gd name="T56" fmla="*/ 108 w 224"/>
                <a:gd name="T57" fmla="*/ 113 h 180"/>
                <a:gd name="T58" fmla="*/ 108 w 224"/>
                <a:gd name="T59" fmla="*/ 113 h 180"/>
                <a:gd name="T60" fmla="*/ 112 w 224"/>
                <a:gd name="T61" fmla="*/ 116 h 180"/>
                <a:gd name="T62" fmla="*/ 116 w 224"/>
                <a:gd name="T63" fmla="*/ 113 h 180"/>
                <a:gd name="T64" fmla="*/ 116 w 224"/>
                <a:gd name="T65" fmla="*/ 113 h 180"/>
                <a:gd name="T66" fmla="*/ 134 w 224"/>
                <a:gd name="T67" fmla="*/ 95 h 180"/>
                <a:gd name="T68" fmla="*/ 210 w 224"/>
                <a:gd name="T69" fmla="*/ 171 h 180"/>
                <a:gd name="T70" fmla="*/ 204 w 224"/>
                <a:gd name="T71" fmla="*/ 172 h 180"/>
                <a:gd name="T72" fmla="*/ 216 w 224"/>
                <a:gd name="T73" fmla="*/ 160 h 180"/>
                <a:gd name="T74" fmla="*/ 215 w 224"/>
                <a:gd name="T75" fmla="*/ 165 h 180"/>
                <a:gd name="T76" fmla="*/ 140 w 224"/>
                <a:gd name="T77" fmla="*/ 89 h 180"/>
                <a:gd name="T78" fmla="*/ 215 w 224"/>
                <a:gd name="T79" fmla="*/ 14 h 180"/>
                <a:gd name="T80" fmla="*/ 216 w 224"/>
                <a:gd name="T81" fmla="*/ 20 h 180"/>
                <a:gd name="T82" fmla="*/ 216 w 224"/>
                <a:gd name="T83" fmla="*/ 16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4" h="180">
                  <a:moveTo>
                    <a:pt x="204" y="0"/>
                  </a:moveTo>
                  <a:cubicBezTo>
                    <a:pt x="20" y="0"/>
                    <a:pt x="20" y="0"/>
                    <a:pt x="20" y="0"/>
                  </a:cubicBezTo>
                  <a:cubicBezTo>
                    <a:pt x="15" y="0"/>
                    <a:pt x="10" y="2"/>
                    <a:pt x="7" y="5"/>
                  </a:cubicBezTo>
                  <a:cubicBezTo>
                    <a:pt x="7" y="5"/>
                    <a:pt x="6" y="5"/>
                    <a:pt x="6" y="6"/>
                  </a:cubicBezTo>
                  <a:cubicBezTo>
                    <a:pt x="6" y="6"/>
                    <a:pt x="6" y="6"/>
                    <a:pt x="6" y="6"/>
                  </a:cubicBezTo>
                  <a:cubicBezTo>
                    <a:pt x="2" y="9"/>
                    <a:pt x="0" y="14"/>
                    <a:pt x="0" y="20"/>
                  </a:cubicBezTo>
                  <a:cubicBezTo>
                    <a:pt x="0" y="160"/>
                    <a:pt x="0" y="160"/>
                    <a:pt x="0" y="160"/>
                  </a:cubicBezTo>
                  <a:cubicBezTo>
                    <a:pt x="0" y="171"/>
                    <a:pt x="9" y="180"/>
                    <a:pt x="20" y="180"/>
                  </a:cubicBezTo>
                  <a:cubicBezTo>
                    <a:pt x="204" y="180"/>
                    <a:pt x="204" y="180"/>
                    <a:pt x="204" y="180"/>
                  </a:cubicBezTo>
                  <a:cubicBezTo>
                    <a:pt x="215" y="180"/>
                    <a:pt x="224" y="171"/>
                    <a:pt x="224" y="160"/>
                  </a:cubicBezTo>
                  <a:cubicBezTo>
                    <a:pt x="224" y="20"/>
                    <a:pt x="224" y="20"/>
                    <a:pt x="224" y="20"/>
                  </a:cubicBezTo>
                  <a:cubicBezTo>
                    <a:pt x="224" y="9"/>
                    <a:pt x="215" y="0"/>
                    <a:pt x="204" y="0"/>
                  </a:cubicBezTo>
                  <a:close/>
                  <a:moveTo>
                    <a:pt x="20" y="8"/>
                  </a:moveTo>
                  <a:cubicBezTo>
                    <a:pt x="204" y="8"/>
                    <a:pt x="204" y="8"/>
                    <a:pt x="204" y="8"/>
                  </a:cubicBezTo>
                  <a:cubicBezTo>
                    <a:pt x="206" y="8"/>
                    <a:pt x="207" y="8"/>
                    <a:pt x="209" y="9"/>
                  </a:cubicBezTo>
                  <a:cubicBezTo>
                    <a:pt x="112" y="106"/>
                    <a:pt x="112" y="106"/>
                    <a:pt x="112" y="106"/>
                  </a:cubicBezTo>
                  <a:cubicBezTo>
                    <a:pt x="15" y="9"/>
                    <a:pt x="15" y="9"/>
                    <a:pt x="15" y="9"/>
                  </a:cubicBezTo>
                  <a:cubicBezTo>
                    <a:pt x="17" y="8"/>
                    <a:pt x="18" y="8"/>
                    <a:pt x="20" y="8"/>
                  </a:cubicBezTo>
                  <a:close/>
                  <a:moveTo>
                    <a:pt x="8" y="160"/>
                  </a:moveTo>
                  <a:cubicBezTo>
                    <a:pt x="8" y="20"/>
                    <a:pt x="8" y="20"/>
                    <a:pt x="8" y="20"/>
                  </a:cubicBezTo>
                  <a:cubicBezTo>
                    <a:pt x="8" y="18"/>
                    <a:pt x="9" y="16"/>
                    <a:pt x="9" y="14"/>
                  </a:cubicBezTo>
                  <a:cubicBezTo>
                    <a:pt x="84" y="89"/>
                    <a:pt x="84" y="89"/>
                    <a:pt x="84" y="89"/>
                  </a:cubicBezTo>
                  <a:cubicBezTo>
                    <a:pt x="9" y="165"/>
                    <a:pt x="9" y="165"/>
                    <a:pt x="9" y="165"/>
                  </a:cubicBezTo>
                  <a:cubicBezTo>
                    <a:pt x="8" y="163"/>
                    <a:pt x="8" y="162"/>
                    <a:pt x="8" y="160"/>
                  </a:cubicBezTo>
                  <a:close/>
                  <a:moveTo>
                    <a:pt x="204" y="172"/>
                  </a:moveTo>
                  <a:cubicBezTo>
                    <a:pt x="20" y="172"/>
                    <a:pt x="20" y="172"/>
                    <a:pt x="20" y="172"/>
                  </a:cubicBezTo>
                  <a:cubicBezTo>
                    <a:pt x="18" y="172"/>
                    <a:pt x="16" y="171"/>
                    <a:pt x="14" y="171"/>
                  </a:cubicBezTo>
                  <a:cubicBezTo>
                    <a:pt x="90" y="95"/>
                    <a:pt x="90" y="95"/>
                    <a:pt x="90" y="95"/>
                  </a:cubicBezTo>
                  <a:cubicBezTo>
                    <a:pt x="108" y="113"/>
                    <a:pt x="108" y="113"/>
                    <a:pt x="108" y="113"/>
                  </a:cubicBezTo>
                  <a:cubicBezTo>
                    <a:pt x="108" y="113"/>
                    <a:pt x="108" y="113"/>
                    <a:pt x="108" y="113"/>
                  </a:cubicBezTo>
                  <a:cubicBezTo>
                    <a:pt x="109" y="115"/>
                    <a:pt x="110" y="116"/>
                    <a:pt x="112" y="116"/>
                  </a:cubicBezTo>
                  <a:cubicBezTo>
                    <a:pt x="114" y="116"/>
                    <a:pt x="115" y="115"/>
                    <a:pt x="116" y="113"/>
                  </a:cubicBezTo>
                  <a:cubicBezTo>
                    <a:pt x="116" y="113"/>
                    <a:pt x="116" y="113"/>
                    <a:pt x="116" y="113"/>
                  </a:cubicBezTo>
                  <a:cubicBezTo>
                    <a:pt x="134" y="95"/>
                    <a:pt x="134" y="95"/>
                    <a:pt x="134" y="95"/>
                  </a:cubicBezTo>
                  <a:cubicBezTo>
                    <a:pt x="210" y="171"/>
                    <a:pt x="210" y="171"/>
                    <a:pt x="210" y="171"/>
                  </a:cubicBezTo>
                  <a:cubicBezTo>
                    <a:pt x="208" y="171"/>
                    <a:pt x="206" y="172"/>
                    <a:pt x="204" y="172"/>
                  </a:cubicBezTo>
                  <a:close/>
                  <a:moveTo>
                    <a:pt x="216" y="160"/>
                  </a:moveTo>
                  <a:cubicBezTo>
                    <a:pt x="216" y="162"/>
                    <a:pt x="216" y="163"/>
                    <a:pt x="215" y="165"/>
                  </a:cubicBezTo>
                  <a:cubicBezTo>
                    <a:pt x="140" y="89"/>
                    <a:pt x="140" y="89"/>
                    <a:pt x="140" y="89"/>
                  </a:cubicBezTo>
                  <a:cubicBezTo>
                    <a:pt x="215" y="14"/>
                    <a:pt x="215" y="14"/>
                    <a:pt x="215" y="14"/>
                  </a:cubicBezTo>
                  <a:cubicBezTo>
                    <a:pt x="215" y="16"/>
                    <a:pt x="216" y="18"/>
                    <a:pt x="216" y="20"/>
                  </a:cubicBezTo>
                  <a:lnTo>
                    <a:pt x="216"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dirty="0"/>
            </a:p>
          </p:txBody>
        </p:sp>
        <p:sp>
          <p:nvSpPr>
            <p:cNvPr id="141" name="Freeform 703">
              <a:extLst>
                <a:ext uri="{FF2B5EF4-FFF2-40B4-BE49-F238E27FC236}">
                  <a16:creationId xmlns:a16="http://schemas.microsoft.com/office/drawing/2014/main" id="{EDA5E74D-2A35-4F91-B2F1-DDECCE4A30C3}"/>
                </a:ext>
              </a:extLst>
            </p:cNvPr>
            <p:cNvSpPr>
              <a:spLocks noEditPoints="1"/>
            </p:cNvSpPr>
            <p:nvPr/>
          </p:nvSpPr>
          <p:spPr bwMode="auto">
            <a:xfrm>
              <a:off x="1570208" y="8097045"/>
              <a:ext cx="87144" cy="80441"/>
            </a:xfrm>
            <a:custGeom>
              <a:avLst/>
              <a:gdLst>
                <a:gd name="T0" fmla="*/ 174 w 240"/>
                <a:gd name="T1" fmla="*/ 221 h 221"/>
                <a:gd name="T2" fmla="*/ 174 w 240"/>
                <a:gd name="T3" fmla="*/ 221 h 221"/>
                <a:gd name="T4" fmla="*/ 137 w 240"/>
                <a:gd name="T5" fmla="*/ 213 h 221"/>
                <a:gd name="T6" fmla="*/ 128 w 240"/>
                <a:gd name="T7" fmla="*/ 207 h 221"/>
                <a:gd name="T8" fmla="*/ 75 w 240"/>
                <a:gd name="T9" fmla="*/ 164 h 221"/>
                <a:gd name="T10" fmla="*/ 32 w 240"/>
                <a:gd name="T11" fmla="*/ 111 h 221"/>
                <a:gd name="T12" fmla="*/ 27 w 240"/>
                <a:gd name="T13" fmla="*/ 103 h 221"/>
                <a:gd name="T14" fmla="*/ 47 w 240"/>
                <a:gd name="T15" fmla="*/ 6 h 221"/>
                <a:gd name="T16" fmla="*/ 60 w 240"/>
                <a:gd name="T17" fmla="*/ 0 h 221"/>
                <a:gd name="T18" fmla="*/ 90 w 240"/>
                <a:gd name="T19" fmla="*/ 21 h 221"/>
                <a:gd name="T20" fmla="*/ 98 w 240"/>
                <a:gd name="T21" fmla="*/ 68 h 221"/>
                <a:gd name="T22" fmla="*/ 98 w 240"/>
                <a:gd name="T23" fmla="*/ 68 h 221"/>
                <a:gd name="T24" fmla="*/ 81 w 240"/>
                <a:gd name="T25" fmla="*/ 97 h 221"/>
                <a:gd name="T26" fmla="*/ 109 w 240"/>
                <a:gd name="T27" fmla="*/ 130 h 221"/>
                <a:gd name="T28" fmla="*/ 142 w 240"/>
                <a:gd name="T29" fmla="*/ 158 h 221"/>
                <a:gd name="T30" fmla="*/ 145 w 240"/>
                <a:gd name="T31" fmla="*/ 159 h 221"/>
                <a:gd name="T32" fmla="*/ 145 w 240"/>
                <a:gd name="T33" fmla="*/ 159 h 221"/>
                <a:gd name="T34" fmla="*/ 171 w 240"/>
                <a:gd name="T35" fmla="*/ 142 h 221"/>
                <a:gd name="T36" fmla="*/ 171 w 240"/>
                <a:gd name="T37" fmla="*/ 141 h 221"/>
                <a:gd name="T38" fmla="*/ 185 w 240"/>
                <a:gd name="T39" fmla="*/ 136 h 221"/>
                <a:gd name="T40" fmla="*/ 219 w 240"/>
                <a:gd name="T41" fmla="*/ 150 h 221"/>
                <a:gd name="T42" fmla="*/ 239 w 240"/>
                <a:gd name="T43" fmla="*/ 177 h 221"/>
                <a:gd name="T44" fmla="*/ 234 w 240"/>
                <a:gd name="T45" fmla="*/ 192 h 221"/>
                <a:gd name="T46" fmla="*/ 174 w 240"/>
                <a:gd name="T47" fmla="*/ 221 h 221"/>
                <a:gd name="T48" fmla="*/ 60 w 240"/>
                <a:gd name="T49" fmla="*/ 8 h 221"/>
                <a:gd name="T50" fmla="*/ 53 w 240"/>
                <a:gd name="T51" fmla="*/ 12 h 221"/>
                <a:gd name="T52" fmla="*/ 52 w 240"/>
                <a:gd name="T53" fmla="*/ 12 h 221"/>
                <a:gd name="T54" fmla="*/ 34 w 240"/>
                <a:gd name="T55" fmla="*/ 99 h 221"/>
                <a:gd name="T56" fmla="*/ 39 w 240"/>
                <a:gd name="T57" fmla="*/ 107 h 221"/>
                <a:gd name="T58" fmla="*/ 81 w 240"/>
                <a:gd name="T59" fmla="*/ 159 h 221"/>
                <a:gd name="T60" fmla="*/ 133 w 240"/>
                <a:gd name="T61" fmla="*/ 200 h 221"/>
                <a:gd name="T62" fmla="*/ 141 w 240"/>
                <a:gd name="T63" fmla="*/ 205 h 221"/>
                <a:gd name="T64" fmla="*/ 174 w 240"/>
                <a:gd name="T65" fmla="*/ 213 h 221"/>
                <a:gd name="T66" fmla="*/ 227 w 240"/>
                <a:gd name="T67" fmla="*/ 187 h 221"/>
                <a:gd name="T68" fmla="*/ 228 w 240"/>
                <a:gd name="T69" fmla="*/ 187 h 221"/>
                <a:gd name="T70" fmla="*/ 231 w 240"/>
                <a:gd name="T71" fmla="*/ 178 h 221"/>
                <a:gd name="T72" fmla="*/ 214 w 240"/>
                <a:gd name="T73" fmla="*/ 156 h 221"/>
                <a:gd name="T74" fmla="*/ 185 w 240"/>
                <a:gd name="T75" fmla="*/ 144 h 221"/>
                <a:gd name="T76" fmla="*/ 177 w 240"/>
                <a:gd name="T77" fmla="*/ 147 h 221"/>
                <a:gd name="T78" fmla="*/ 145 w 240"/>
                <a:gd name="T79" fmla="*/ 167 h 221"/>
                <a:gd name="T80" fmla="*/ 145 w 240"/>
                <a:gd name="T81" fmla="*/ 167 h 221"/>
                <a:gd name="T82" fmla="*/ 138 w 240"/>
                <a:gd name="T83" fmla="*/ 165 h 221"/>
                <a:gd name="T84" fmla="*/ 138 w 240"/>
                <a:gd name="T85" fmla="*/ 165 h 221"/>
                <a:gd name="T86" fmla="*/ 103 w 240"/>
                <a:gd name="T87" fmla="*/ 136 h 221"/>
                <a:gd name="T88" fmla="*/ 75 w 240"/>
                <a:gd name="T89" fmla="*/ 102 h 221"/>
                <a:gd name="T90" fmla="*/ 74 w 240"/>
                <a:gd name="T91" fmla="*/ 101 h 221"/>
                <a:gd name="T92" fmla="*/ 92 w 240"/>
                <a:gd name="T93" fmla="*/ 62 h 221"/>
                <a:gd name="T94" fmla="*/ 83 w 240"/>
                <a:gd name="T95" fmla="*/ 25 h 221"/>
                <a:gd name="T96" fmla="*/ 60 w 240"/>
                <a:gd name="T97"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221">
                  <a:moveTo>
                    <a:pt x="174" y="221"/>
                  </a:moveTo>
                  <a:cubicBezTo>
                    <a:pt x="174" y="221"/>
                    <a:pt x="174" y="221"/>
                    <a:pt x="174" y="221"/>
                  </a:cubicBezTo>
                  <a:cubicBezTo>
                    <a:pt x="162" y="221"/>
                    <a:pt x="149" y="218"/>
                    <a:pt x="137" y="213"/>
                  </a:cubicBezTo>
                  <a:cubicBezTo>
                    <a:pt x="134" y="211"/>
                    <a:pt x="131" y="209"/>
                    <a:pt x="128" y="207"/>
                  </a:cubicBezTo>
                  <a:cubicBezTo>
                    <a:pt x="118" y="200"/>
                    <a:pt x="92" y="181"/>
                    <a:pt x="75" y="164"/>
                  </a:cubicBezTo>
                  <a:cubicBezTo>
                    <a:pt x="58" y="147"/>
                    <a:pt x="40" y="122"/>
                    <a:pt x="32" y="111"/>
                  </a:cubicBezTo>
                  <a:cubicBezTo>
                    <a:pt x="30" y="108"/>
                    <a:pt x="28" y="105"/>
                    <a:pt x="27" y="103"/>
                  </a:cubicBezTo>
                  <a:cubicBezTo>
                    <a:pt x="0" y="46"/>
                    <a:pt x="43" y="9"/>
                    <a:pt x="47" y="6"/>
                  </a:cubicBezTo>
                  <a:cubicBezTo>
                    <a:pt x="51" y="2"/>
                    <a:pt x="55" y="0"/>
                    <a:pt x="60" y="0"/>
                  </a:cubicBezTo>
                  <a:cubicBezTo>
                    <a:pt x="76" y="0"/>
                    <a:pt x="89" y="20"/>
                    <a:pt x="90" y="21"/>
                  </a:cubicBezTo>
                  <a:cubicBezTo>
                    <a:pt x="91" y="22"/>
                    <a:pt x="113" y="53"/>
                    <a:pt x="98" y="68"/>
                  </a:cubicBezTo>
                  <a:cubicBezTo>
                    <a:pt x="98" y="68"/>
                    <a:pt x="98" y="68"/>
                    <a:pt x="98" y="68"/>
                  </a:cubicBezTo>
                  <a:cubicBezTo>
                    <a:pt x="92" y="73"/>
                    <a:pt x="78" y="88"/>
                    <a:pt x="81" y="97"/>
                  </a:cubicBezTo>
                  <a:cubicBezTo>
                    <a:pt x="84" y="100"/>
                    <a:pt x="99" y="121"/>
                    <a:pt x="109" y="130"/>
                  </a:cubicBezTo>
                  <a:cubicBezTo>
                    <a:pt x="121" y="143"/>
                    <a:pt x="140" y="156"/>
                    <a:pt x="142" y="158"/>
                  </a:cubicBezTo>
                  <a:cubicBezTo>
                    <a:pt x="143" y="158"/>
                    <a:pt x="144" y="159"/>
                    <a:pt x="145" y="159"/>
                  </a:cubicBezTo>
                  <a:cubicBezTo>
                    <a:pt x="145" y="159"/>
                    <a:pt x="145" y="159"/>
                    <a:pt x="145" y="159"/>
                  </a:cubicBezTo>
                  <a:cubicBezTo>
                    <a:pt x="155" y="159"/>
                    <a:pt x="167" y="146"/>
                    <a:pt x="171" y="142"/>
                  </a:cubicBezTo>
                  <a:cubicBezTo>
                    <a:pt x="171" y="141"/>
                    <a:pt x="171" y="141"/>
                    <a:pt x="171" y="141"/>
                  </a:cubicBezTo>
                  <a:cubicBezTo>
                    <a:pt x="175" y="138"/>
                    <a:pt x="179" y="136"/>
                    <a:pt x="185" y="136"/>
                  </a:cubicBezTo>
                  <a:cubicBezTo>
                    <a:pt x="200" y="136"/>
                    <a:pt x="218" y="149"/>
                    <a:pt x="219" y="150"/>
                  </a:cubicBezTo>
                  <a:cubicBezTo>
                    <a:pt x="219" y="150"/>
                    <a:pt x="238" y="163"/>
                    <a:pt x="239" y="177"/>
                  </a:cubicBezTo>
                  <a:cubicBezTo>
                    <a:pt x="240" y="183"/>
                    <a:pt x="238" y="188"/>
                    <a:pt x="234" y="192"/>
                  </a:cubicBezTo>
                  <a:cubicBezTo>
                    <a:pt x="231" y="195"/>
                    <a:pt x="209" y="221"/>
                    <a:pt x="174" y="221"/>
                  </a:cubicBezTo>
                  <a:close/>
                  <a:moveTo>
                    <a:pt x="60" y="8"/>
                  </a:moveTo>
                  <a:cubicBezTo>
                    <a:pt x="58" y="8"/>
                    <a:pt x="55" y="9"/>
                    <a:pt x="53" y="12"/>
                  </a:cubicBezTo>
                  <a:cubicBezTo>
                    <a:pt x="52" y="12"/>
                    <a:pt x="52" y="12"/>
                    <a:pt x="52" y="12"/>
                  </a:cubicBezTo>
                  <a:cubicBezTo>
                    <a:pt x="50" y="13"/>
                    <a:pt x="9" y="47"/>
                    <a:pt x="34" y="99"/>
                  </a:cubicBezTo>
                  <a:cubicBezTo>
                    <a:pt x="35" y="101"/>
                    <a:pt x="37" y="104"/>
                    <a:pt x="39" y="107"/>
                  </a:cubicBezTo>
                  <a:cubicBezTo>
                    <a:pt x="46" y="117"/>
                    <a:pt x="64" y="142"/>
                    <a:pt x="81" y="159"/>
                  </a:cubicBezTo>
                  <a:cubicBezTo>
                    <a:pt x="97" y="175"/>
                    <a:pt x="122" y="193"/>
                    <a:pt x="133" y="200"/>
                  </a:cubicBezTo>
                  <a:cubicBezTo>
                    <a:pt x="136" y="203"/>
                    <a:pt x="138" y="204"/>
                    <a:pt x="141" y="205"/>
                  </a:cubicBezTo>
                  <a:cubicBezTo>
                    <a:pt x="152" y="211"/>
                    <a:pt x="163" y="213"/>
                    <a:pt x="174" y="213"/>
                  </a:cubicBezTo>
                  <a:cubicBezTo>
                    <a:pt x="207" y="213"/>
                    <a:pt x="227" y="187"/>
                    <a:pt x="227" y="187"/>
                  </a:cubicBezTo>
                  <a:cubicBezTo>
                    <a:pt x="228" y="187"/>
                    <a:pt x="228" y="187"/>
                    <a:pt x="228" y="187"/>
                  </a:cubicBezTo>
                  <a:cubicBezTo>
                    <a:pt x="230" y="184"/>
                    <a:pt x="232" y="181"/>
                    <a:pt x="231" y="178"/>
                  </a:cubicBezTo>
                  <a:cubicBezTo>
                    <a:pt x="230" y="169"/>
                    <a:pt x="219" y="159"/>
                    <a:pt x="214" y="156"/>
                  </a:cubicBezTo>
                  <a:cubicBezTo>
                    <a:pt x="214" y="156"/>
                    <a:pt x="198" y="144"/>
                    <a:pt x="185" y="144"/>
                  </a:cubicBezTo>
                  <a:cubicBezTo>
                    <a:pt x="182" y="144"/>
                    <a:pt x="179" y="145"/>
                    <a:pt x="177" y="147"/>
                  </a:cubicBezTo>
                  <a:cubicBezTo>
                    <a:pt x="175" y="150"/>
                    <a:pt x="159" y="167"/>
                    <a:pt x="145" y="167"/>
                  </a:cubicBezTo>
                  <a:cubicBezTo>
                    <a:pt x="145" y="167"/>
                    <a:pt x="145" y="167"/>
                    <a:pt x="145" y="167"/>
                  </a:cubicBezTo>
                  <a:cubicBezTo>
                    <a:pt x="143" y="167"/>
                    <a:pt x="141" y="166"/>
                    <a:pt x="138" y="165"/>
                  </a:cubicBezTo>
                  <a:cubicBezTo>
                    <a:pt x="138" y="165"/>
                    <a:pt x="138" y="165"/>
                    <a:pt x="138" y="165"/>
                  </a:cubicBezTo>
                  <a:cubicBezTo>
                    <a:pt x="137" y="164"/>
                    <a:pt x="117" y="149"/>
                    <a:pt x="103" y="136"/>
                  </a:cubicBezTo>
                  <a:cubicBezTo>
                    <a:pt x="93" y="125"/>
                    <a:pt x="76" y="103"/>
                    <a:pt x="75" y="102"/>
                  </a:cubicBezTo>
                  <a:cubicBezTo>
                    <a:pt x="74" y="101"/>
                    <a:pt x="74" y="101"/>
                    <a:pt x="74" y="101"/>
                  </a:cubicBezTo>
                  <a:cubicBezTo>
                    <a:pt x="67" y="86"/>
                    <a:pt x="89" y="65"/>
                    <a:pt x="92" y="62"/>
                  </a:cubicBezTo>
                  <a:cubicBezTo>
                    <a:pt x="100" y="54"/>
                    <a:pt x="89" y="33"/>
                    <a:pt x="83" y="25"/>
                  </a:cubicBezTo>
                  <a:cubicBezTo>
                    <a:pt x="80" y="20"/>
                    <a:pt x="70" y="8"/>
                    <a:pt x="60"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dirty="0"/>
            </a:p>
          </p:txBody>
        </p:sp>
        <p:sp>
          <p:nvSpPr>
            <p:cNvPr id="145" name="TextBox 144">
              <a:extLst>
                <a:ext uri="{FF2B5EF4-FFF2-40B4-BE49-F238E27FC236}">
                  <a16:creationId xmlns:a16="http://schemas.microsoft.com/office/drawing/2014/main" id="{EAFD723F-86B8-4EA8-85DD-CE95823635CB}"/>
                </a:ext>
              </a:extLst>
            </p:cNvPr>
            <p:cNvSpPr txBox="1"/>
            <p:nvPr/>
          </p:nvSpPr>
          <p:spPr>
            <a:xfrm>
              <a:off x="1443526" y="7114104"/>
              <a:ext cx="1624661" cy="256751"/>
            </a:xfrm>
            <a:prstGeom prst="rect">
              <a:avLst/>
            </a:prstGeom>
            <a:noFill/>
          </p:spPr>
          <p:txBody>
            <a:bodyPr wrap="square">
              <a:spAutoFit/>
            </a:bodyPr>
            <a:lstStyle/>
            <a:p>
              <a:pPr algn="just">
                <a:lnSpc>
                  <a:spcPct val="120000"/>
                </a:lnSpc>
              </a:pPr>
              <a:r>
                <a:rPr lang="en-US" sz="1100" dirty="0"/>
                <a:t>Compass Commercial, LLC</a:t>
              </a:r>
            </a:p>
          </p:txBody>
        </p:sp>
        <p:sp>
          <p:nvSpPr>
            <p:cNvPr id="107" name="TextBox 106">
              <a:extLst>
                <a:ext uri="{FF2B5EF4-FFF2-40B4-BE49-F238E27FC236}">
                  <a16:creationId xmlns:a16="http://schemas.microsoft.com/office/drawing/2014/main" id="{ADA9DA72-666D-49AF-91E3-C5C2634287B2}"/>
                </a:ext>
              </a:extLst>
            </p:cNvPr>
            <p:cNvSpPr txBox="1"/>
            <p:nvPr/>
          </p:nvSpPr>
          <p:spPr>
            <a:xfrm>
              <a:off x="1404620" y="6920081"/>
              <a:ext cx="2463800" cy="280283"/>
            </a:xfrm>
            <a:prstGeom prst="rect">
              <a:avLst/>
            </a:prstGeom>
            <a:noFill/>
          </p:spPr>
          <p:txBody>
            <a:bodyPr wrap="square">
              <a:spAutoFit/>
            </a:bodyPr>
            <a:lstStyle/>
            <a:p>
              <a:r>
                <a:rPr lang="en-US" sz="1400" b="1" dirty="0">
                  <a:latin typeface="Montserrat" panose="00000500000000000000" pitchFamily="50" charset="0"/>
                </a:rPr>
                <a:t>CAPABILITY STATEMENT</a:t>
              </a:r>
              <a:endParaRPr lang="id-ID" sz="1400" b="1" dirty="0">
                <a:latin typeface="Montserrat" panose="00000500000000000000" pitchFamily="50" charset="0"/>
              </a:endParaRPr>
            </a:p>
          </p:txBody>
        </p:sp>
      </p:grpSp>
      <p:grpSp>
        <p:nvGrpSpPr>
          <p:cNvPr id="2" name="Group 1">
            <a:extLst>
              <a:ext uri="{FF2B5EF4-FFF2-40B4-BE49-F238E27FC236}">
                <a16:creationId xmlns:a16="http://schemas.microsoft.com/office/drawing/2014/main" id="{6BE2AA91-B959-F242-92CD-A92929F735EA}"/>
              </a:ext>
            </a:extLst>
          </p:cNvPr>
          <p:cNvGrpSpPr/>
          <p:nvPr/>
        </p:nvGrpSpPr>
        <p:grpSpPr>
          <a:xfrm>
            <a:off x="4247964" y="4903029"/>
            <a:ext cx="2769159" cy="1544429"/>
            <a:chOff x="4469373" y="1152153"/>
            <a:chExt cx="2524228" cy="1296192"/>
          </a:xfrm>
        </p:grpSpPr>
        <p:grpSp>
          <p:nvGrpSpPr>
            <p:cNvPr id="37" name="Group 36">
              <a:extLst>
                <a:ext uri="{FF2B5EF4-FFF2-40B4-BE49-F238E27FC236}">
                  <a16:creationId xmlns:a16="http://schemas.microsoft.com/office/drawing/2014/main" id="{2043B9E2-F4E5-405A-897D-2D1D6C319ABA}"/>
                </a:ext>
              </a:extLst>
            </p:cNvPr>
            <p:cNvGrpSpPr/>
            <p:nvPr/>
          </p:nvGrpSpPr>
          <p:grpSpPr>
            <a:xfrm>
              <a:off x="4469373" y="1152153"/>
              <a:ext cx="2524228" cy="256184"/>
              <a:chOff x="3609524" y="3338286"/>
              <a:chExt cx="2755898" cy="365267"/>
            </a:xfrm>
          </p:grpSpPr>
          <p:sp>
            <p:nvSpPr>
              <p:cNvPr id="27" name="Rectangle: Rounded Corners 26">
                <a:extLst>
                  <a:ext uri="{FF2B5EF4-FFF2-40B4-BE49-F238E27FC236}">
                    <a16:creationId xmlns:a16="http://schemas.microsoft.com/office/drawing/2014/main" id="{DE6FDFC1-9F81-4FEF-AADF-FCE2BC6446EA}"/>
                  </a:ext>
                </a:extLst>
              </p:cNvPr>
              <p:cNvSpPr/>
              <p:nvPr/>
            </p:nvSpPr>
            <p:spPr>
              <a:xfrm>
                <a:off x="3609524" y="3338286"/>
                <a:ext cx="1213751" cy="30777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9" name="TextBox 28">
                <a:extLst>
                  <a:ext uri="{FF2B5EF4-FFF2-40B4-BE49-F238E27FC236}">
                    <a16:creationId xmlns:a16="http://schemas.microsoft.com/office/drawing/2014/main" id="{973EBB0F-072C-49EC-A3EC-E5BEA90DACDA}"/>
                  </a:ext>
                </a:extLst>
              </p:cNvPr>
              <p:cNvSpPr txBox="1"/>
              <p:nvPr/>
            </p:nvSpPr>
            <p:spPr>
              <a:xfrm>
                <a:off x="3665854" y="3353673"/>
                <a:ext cx="1101090" cy="349880"/>
              </a:xfrm>
              <a:prstGeom prst="rect">
                <a:avLst/>
              </a:prstGeom>
              <a:noFill/>
            </p:spPr>
            <p:txBody>
              <a:bodyPr wrap="square">
                <a:spAutoFit/>
              </a:bodyPr>
              <a:lstStyle/>
              <a:p>
                <a:pPr algn="ctr"/>
                <a:r>
                  <a:rPr lang="id-ID" sz="1300" b="1" dirty="0">
                    <a:solidFill>
                      <a:schemeClr val="bg1"/>
                    </a:solidFill>
                    <a:latin typeface="Montserrat" panose="00000500000000000000" pitchFamily="50" charset="0"/>
                  </a:rPr>
                  <a:t>UNSPSC</a:t>
                </a:r>
              </a:p>
            </p:txBody>
          </p:sp>
          <p:sp>
            <p:nvSpPr>
              <p:cNvPr id="30" name="Rectangle: Rounded Corners 29">
                <a:extLst>
                  <a:ext uri="{FF2B5EF4-FFF2-40B4-BE49-F238E27FC236}">
                    <a16:creationId xmlns:a16="http://schemas.microsoft.com/office/drawing/2014/main" id="{96D894B4-756A-4990-A75B-45017A3B2BE8}"/>
                  </a:ext>
                </a:extLst>
              </p:cNvPr>
              <p:cNvSpPr/>
              <p:nvPr/>
            </p:nvSpPr>
            <p:spPr>
              <a:xfrm>
                <a:off x="4912176" y="3338286"/>
                <a:ext cx="1453246" cy="307777"/>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31" name="TextBox 30">
                <a:extLst>
                  <a:ext uri="{FF2B5EF4-FFF2-40B4-BE49-F238E27FC236}">
                    <a16:creationId xmlns:a16="http://schemas.microsoft.com/office/drawing/2014/main" id="{1C08CB44-E8B0-4E32-B840-42661B22CF23}"/>
                  </a:ext>
                </a:extLst>
              </p:cNvPr>
              <p:cNvSpPr txBox="1"/>
              <p:nvPr/>
            </p:nvSpPr>
            <p:spPr>
              <a:xfrm>
                <a:off x="5000671" y="3353616"/>
                <a:ext cx="1101090" cy="349880"/>
              </a:xfrm>
              <a:prstGeom prst="rect">
                <a:avLst/>
              </a:prstGeom>
              <a:noFill/>
            </p:spPr>
            <p:txBody>
              <a:bodyPr wrap="square">
                <a:spAutoFit/>
              </a:bodyPr>
              <a:lstStyle/>
              <a:p>
                <a:pPr algn="ctr"/>
                <a:r>
                  <a:rPr lang="id-ID" sz="1300" b="1" dirty="0">
                    <a:latin typeface="Montserrat" panose="00000500000000000000" pitchFamily="50" charset="0"/>
                  </a:rPr>
                  <a:t>DUNS#</a:t>
                </a:r>
              </a:p>
            </p:txBody>
          </p:sp>
        </p:grpSp>
        <p:grpSp>
          <p:nvGrpSpPr>
            <p:cNvPr id="36" name="Group 35">
              <a:extLst>
                <a:ext uri="{FF2B5EF4-FFF2-40B4-BE49-F238E27FC236}">
                  <a16:creationId xmlns:a16="http://schemas.microsoft.com/office/drawing/2014/main" id="{34BF0371-5CAC-4DDD-B1EF-76F1C0802765}"/>
                </a:ext>
              </a:extLst>
            </p:cNvPr>
            <p:cNvGrpSpPr/>
            <p:nvPr/>
          </p:nvGrpSpPr>
          <p:grpSpPr>
            <a:xfrm>
              <a:off x="4469373" y="1418611"/>
              <a:ext cx="2524228" cy="215863"/>
              <a:chOff x="3609524" y="3719286"/>
              <a:chExt cx="2755898" cy="307777"/>
            </a:xfrm>
          </p:grpSpPr>
          <p:sp>
            <p:nvSpPr>
              <p:cNvPr id="32" name="Rectangle: Rounded Corners 31">
                <a:extLst>
                  <a:ext uri="{FF2B5EF4-FFF2-40B4-BE49-F238E27FC236}">
                    <a16:creationId xmlns:a16="http://schemas.microsoft.com/office/drawing/2014/main" id="{D81F218B-3804-4300-8234-BC79E8100F17}"/>
                  </a:ext>
                </a:extLst>
              </p:cNvPr>
              <p:cNvSpPr/>
              <p:nvPr/>
            </p:nvSpPr>
            <p:spPr>
              <a:xfrm>
                <a:off x="3609524" y="3719286"/>
                <a:ext cx="1213751" cy="30777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33" name="TextBox 32">
                <a:extLst>
                  <a:ext uri="{FF2B5EF4-FFF2-40B4-BE49-F238E27FC236}">
                    <a16:creationId xmlns:a16="http://schemas.microsoft.com/office/drawing/2014/main" id="{9954BF1B-9040-4661-8041-F93687D33A7F}"/>
                  </a:ext>
                </a:extLst>
              </p:cNvPr>
              <p:cNvSpPr txBox="1"/>
              <p:nvPr/>
            </p:nvSpPr>
            <p:spPr>
              <a:xfrm>
                <a:off x="3665854" y="3734674"/>
                <a:ext cx="1101090" cy="263237"/>
              </a:xfrm>
              <a:prstGeom prst="rect">
                <a:avLst/>
              </a:prstGeom>
              <a:noFill/>
            </p:spPr>
            <p:txBody>
              <a:bodyPr wrap="square">
                <a:spAutoFit/>
              </a:bodyPr>
              <a:lstStyle/>
              <a:p>
                <a:pPr algn="ctr"/>
                <a:r>
                  <a:rPr lang="id-ID" sz="1100" dirty="0">
                    <a:solidFill>
                      <a:schemeClr val="bg1"/>
                    </a:solidFill>
                  </a:rPr>
                  <a:t>80130000</a:t>
                </a:r>
              </a:p>
            </p:txBody>
          </p:sp>
          <p:sp>
            <p:nvSpPr>
              <p:cNvPr id="34" name="Rectangle: Rounded Corners 33">
                <a:extLst>
                  <a:ext uri="{FF2B5EF4-FFF2-40B4-BE49-F238E27FC236}">
                    <a16:creationId xmlns:a16="http://schemas.microsoft.com/office/drawing/2014/main" id="{D2207811-10EC-4416-AB1F-8925586AE3FA}"/>
                  </a:ext>
                </a:extLst>
              </p:cNvPr>
              <p:cNvSpPr/>
              <p:nvPr/>
            </p:nvSpPr>
            <p:spPr>
              <a:xfrm>
                <a:off x="4912176" y="3719286"/>
                <a:ext cx="1453246" cy="307777"/>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35" name="TextBox 34">
                <a:extLst>
                  <a:ext uri="{FF2B5EF4-FFF2-40B4-BE49-F238E27FC236}">
                    <a16:creationId xmlns:a16="http://schemas.microsoft.com/office/drawing/2014/main" id="{FB976B74-D426-4C83-9DC2-C7B93338C7D8}"/>
                  </a:ext>
                </a:extLst>
              </p:cNvPr>
              <p:cNvSpPr txBox="1"/>
              <p:nvPr/>
            </p:nvSpPr>
            <p:spPr>
              <a:xfrm>
                <a:off x="5088253" y="3734674"/>
                <a:ext cx="1101090" cy="263237"/>
              </a:xfrm>
              <a:prstGeom prst="rect">
                <a:avLst/>
              </a:prstGeom>
              <a:noFill/>
            </p:spPr>
            <p:txBody>
              <a:bodyPr wrap="square">
                <a:spAutoFit/>
              </a:bodyPr>
              <a:lstStyle/>
              <a:p>
                <a:pPr algn="ctr"/>
                <a:r>
                  <a:rPr lang="id-ID" sz="1100" dirty="0"/>
                  <a:t>039498032</a:t>
                </a:r>
              </a:p>
            </p:txBody>
          </p:sp>
        </p:grpSp>
        <p:grpSp>
          <p:nvGrpSpPr>
            <p:cNvPr id="43" name="Group 42">
              <a:extLst>
                <a:ext uri="{FF2B5EF4-FFF2-40B4-BE49-F238E27FC236}">
                  <a16:creationId xmlns:a16="http://schemas.microsoft.com/office/drawing/2014/main" id="{EBE4D26E-ADAB-423E-B910-EF8529CEC811}"/>
                </a:ext>
              </a:extLst>
            </p:cNvPr>
            <p:cNvGrpSpPr/>
            <p:nvPr/>
          </p:nvGrpSpPr>
          <p:grpSpPr>
            <a:xfrm>
              <a:off x="4469373" y="1699570"/>
              <a:ext cx="2524228" cy="215863"/>
              <a:chOff x="3609524" y="3719286"/>
              <a:chExt cx="2755898" cy="307777"/>
            </a:xfrm>
          </p:grpSpPr>
          <p:sp>
            <p:nvSpPr>
              <p:cNvPr id="44" name="Rectangle: Rounded Corners 43">
                <a:extLst>
                  <a:ext uri="{FF2B5EF4-FFF2-40B4-BE49-F238E27FC236}">
                    <a16:creationId xmlns:a16="http://schemas.microsoft.com/office/drawing/2014/main" id="{31C89376-111E-4FBE-A4AF-4E79099D3EE9}"/>
                  </a:ext>
                </a:extLst>
              </p:cNvPr>
              <p:cNvSpPr/>
              <p:nvPr/>
            </p:nvSpPr>
            <p:spPr>
              <a:xfrm>
                <a:off x="3609524" y="3719286"/>
                <a:ext cx="1213751" cy="30777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45" name="TextBox 44">
                <a:extLst>
                  <a:ext uri="{FF2B5EF4-FFF2-40B4-BE49-F238E27FC236}">
                    <a16:creationId xmlns:a16="http://schemas.microsoft.com/office/drawing/2014/main" id="{00DAD517-613C-460C-AA6F-84A178D43D7B}"/>
                  </a:ext>
                </a:extLst>
              </p:cNvPr>
              <p:cNvSpPr txBox="1"/>
              <p:nvPr/>
            </p:nvSpPr>
            <p:spPr>
              <a:xfrm>
                <a:off x="3665854" y="3734674"/>
                <a:ext cx="1101090" cy="263237"/>
              </a:xfrm>
              <a:prstGeom prst="rect">
                <a:avLst/>
              </a:prstGeom>
              <a:noFill/>
            </p:spPr>
            <p:txBody>
              <a:bodyPr wrap="square">
                <a:spAutoFit/>
              </a:bodyPr>
              <a:lstStyle/>
              <a:p>
                <a:pPr algn="ctr"/>
                <a:r>
                  <a:rPr lang="id-ID" sz="1100" dirty="0">
                    <a:solidFill>
                      <a:schemeClr val="bg1"/>
                    </a:solidFill>
                  </a:rPr>
                  <a:t>80131502</a:t>
                </a:r>
              </a:p>
            </p:txBody>
          </p:sp>
          <p:sp>
            <p:nvSpPr>
              <p:cNvPr id="46" name="Rectangle: Rounded Corners 45">
                <a:extLst>
                  <a:ext uri="{FF2B5EF4-FFF2-40B4-BE49-F238E27FC236}">
                    <a16:creationId xmlns:a16="http://schemas.microsoft.com/office/drawing/2014/main" id="{64243380-BD4E-44DA-AD58-7B56DE212BF6}"/>
                  </a:ext>
                </a:extLst>
              </p:cNvPr>
              <p:cNvSpPr/>
              <p:nvPr/>
            </p:nvSpPr>
            <p:spPr>
              <a:xfrm>
                <a:off x="4912176" y="3719286"/>
                <a:ext cx="1453246" cy="307777"/>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grpSp>
          <p:nvGrpSpPr>
            <p:cNvPr id="48" name="Group 47">
              <a:extLst>
                <a:ext uri="{FF2B5EF4-FFF2-40B4-BE49-F238E27FC236}">
                  <a16:creationId xmlns:a16="http://schemas.microsoft.com/office/drawing/2014/main" id="{8401A150-BBC4-47B5-AE3C-0C06765D8354}"/>
                </a:ext>
              </a:extLst>
            </p:cNvPr>
            <p:cNvGrpSpPr/>
            <p:nvPr/>
          </p:nvGrpSpPr>
          <p:grpSpPr>
            <a:xfrm>
              <a:off x="4469373" y="1966026"/>
              <a:ext cx="2524228" cy="215863"/>
              <a:chOff x="3609524" y="3719286"/>
              <a:chExt cx="2755898" cy="307777"/>
            </a:xfrm>
          </p:grpSpPr>
          <p:sp>
            <p:nvSpPr>
              <p:cNvPr id="49" name="Rectangle: Rounded Corners 48">
                <a:extLst>
                  <a:ext uri="{FF2B5EF4-FFF2-40B4-BE49-F238E27FC236}">
                    <a16:creationId xmlns:a16="http://schemas.microsoft.com/office/drawing/2014/main" id="{C2C47A21-521F-4494-A990-F7024D06146C}"/>
                  </a:ext>
                </a:extLst>
              </p:cNvPr>
              <p:cNvSpPr/>
              <p:nvPr/>
            </p:nvSpPr>
            <p:spPr>
              <a:xfrm>
                <a:off x="3609524" y="3719286"/>
                <a:ext cx="1213751" cy="30777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50" name="TextBox 49">
                <a:extLst>
                  <a:ext uri="{FF2B5EF4-FFF2-40B4-BE49-F238E27FC236}">
                    <a16:creationId xmlns:a16="http://schemas.microsoft.com/office/drawing/2014/main" id="{81A7058D-67B6-47F4-9BDA-8BA06882BD72}"/>
                  </a:ext>
                </a:extLst>
              </p:cNvPr>
              <p:cNvSpPr txBox="1"/>
              <p:nvPr/>
            </p:nvSpPr>
            <p:spPr>
              <a:xfrm>
                <a:off x="3665854" y="3734674"/>
                <a:ext cx="1101090" cy="263237"/>
              </a:xfrm>
              <a:prstGeom prst="rect">
                <a:avLst/>
              </a:prstGeom>
              <a:noFill/>
            </p:spPr>
            <p:txBody>
              <a:bodyPr wrap="square">
                <a:spAutoFit/>
              </a:bodyPr>
              <a:lstStyle/>
              <a:p>
                <a:pPr algn="ctr"/>
                <a:r>
                  <a:rPr lang="id-ID" sz="1100" dirty="0">
                    <a:solidFill>
                      <a:schemeClr val="bg1"/>
                    </a:solidFill>
                  </a:rPr>
                  <a:t>80131503</a:t>
                </a:r>
              </a:p>
            </p:txBody>
          </p:sp>
          <p:sp>
            <p:nvSpPr>
              <p:cNvPr id="51" name="Rectangle: Rounded Corners 50">
                <a:extLst>
                  <a:ext uri="{FF2B5EF4-FFF2-40B4-BE49-F238E27FC236}">
                    <a16:creationId xmlns:a16="http://schemas.microsoft.com/office/drawing/2014/main" id="{D1B66084-DB5F-46D0-A7D0-51A7C969621E}"/>
                  </a:ext>
                </a:extLst>
              </p:cNvPr>
              <p:cNvSpPr/>
              <p:nvPr/>
            </p:nvSpPr>
            <p:spPr>
              <a:xfrm>
                <a:off x="4912176" y="3719286"/>
                <a:ext cx="1453246" cy="307777"/>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52" name="TextBox 51">
                <a:extLst>
                  <a:ext uri="{FF2B5EF4-FFF2-40B4-BE49-F238E27FC236}">
                    <a16:creationId xmlns:a16="http://schemas.microsoft.com/office/drawing/2014/main" id="{D6CFADFA-8171-4CAF-AC37-1E5F023FB44F}"/>
                  </a:ext>
                </a:extLst>
              </p:cNvPr>
              <p:cNvSpPr txBox="1"/>
              <p:nvPr/>
            </p:nvSpPr>
            <p:spPr>
              <a:xfrm>
                <a:off x="5088253" y="3734674"/>
                <a:ext cx="1101090" cy="263237"/>
              </a:xfrm>
              <a:prstGeom prst="rect">
                <a:avLst/>
              </a:prstGeom>
              <a:noFill/>
            </p:spPr>
            <p:txBody>
              <a:bodyPr wrap="square">
                <a:spAutoFit/>
              </a:bodyPr>
              <a:lstStyle/>
              <a:p>
                <a:pPr algn="ctr"/>
                <a:r>
                  <a:rPr lang="id-ID" sz="1100" dirty="0"/>
                  <a:t>531210</a:t>
                </a:r>
              </a:p>
            </p:txBody>
          </p:sp>
        </p:grpSp>
        <p:grpSp>
          <p:nvGrpSpPr>
            <p:cNvPr id="53" name="Group 52">
              <a:extLst>
                <a:ext uri="{FF2B5EF4-FFF2-40B4-BE49-F238E27FC236}">
                  <a16:creationId xmlns:a16="http://schemas.microsoft.com/office/drawing/2014/main" id="{2D4E2C45-46CD-4942-9677-C5840F4C2264}"/>
                </a:ext>
              </a:extLst>
            </p:cNvPr>
            <p:cNvGrpSpPr/>
            <p:nvPr/>
          </p:nvGrpSpPr>
          <p:grpSpPr>
            <a:xfrm>
              <a:off x="4469373" y="2232482"/>
              <a:ext cx="2524228" cy="215863"/>
              <a:chOff x="3609524" y="3719286"/>
              <a:chExt cx="2755898" cy="307777"/>
            </a:xfrm>
          </p:grpSpPr>
          <p:sp>
            <p:nvSpPr>
              <p:cNvPr id="54" name="Rectangle: Rounded Corners 53">
                <a:extLst>
                  <a:ext uri="{FF2B5EF4-FFF2-40B4-BE49-F238E27FC236}">
                    <a16:creationId xmlns:a16="http://schemas.microsoft.com/office/drawing/2014/main" id="{6F30C225-8ECD-4C34-8CC1-C69790408E65}"/>
                  </a:ext>
                </a:extLst>
              </p:cNvPr>
              <p:cNvSpPr/>
              <p:nvPr/>
            </p:nvSpPr>
            <p:spPr>
              <a:xfrm>
                <a:off x="3609524" y="3719286"/>
                <a:ext cx="1213751" cy="307777"/>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55" name="TextBox 54">
                <a:extLst>
                  <a:ext uri="{FF2B5EF4-FFF2-40B4-BE49-F238E27FC236}">
                    <a16:creationId xmlns:a16="http://schemas.microsoft.com/office/drawing/2014/main" id="{0EDD9A4B-4646-4BBA-9126-BDDDE11B334B}"/>
                  </a:ext>
                </a:extLst>
              </p:cNvPr>
              <p:cNvSpPr txBox="1"/>
              <p:nvPr/>
            </p:nvSpPr>
            <p:spPr>
              <a:xfrm>
                <a:off x="3665854" y="3734674"/>
                <a:ext cx="1101090" cy="263237"/>
              </a:xfrm>
              <a:prstGeom prst="rect">
                <a:avLst/>
              </a:prstGeom>
              <a:noFill/>
            </p:spPr>
            <p:txBody>
              <a:bodyPr wrap="square">
                <a:spAutoFit/>
              </a:bodyPr>
              <a:lstStyle/>
              <a:p>
                <a:pPr algn="ctr"/>
                <a:r>
                  <a:rPr lang="id-ID" sz="1100" dirty="0">
                    <a:solidFill>
                      <a:schemeClr val="bg1"/>
                    </a:solidFill>
                  </a:rPr>
                  <a:t>80131601</a:t>
                </a:r>
              </a:p>
            </p:txBody>
          </p:sp>
          <p:sp>
            <p:nvSpPr>
              <p:cNvPr id="56" name="Rectangle: Rounded Corners 55">
                <a:extLst>
                  <a:ext uri="{FF2B5EF4-FFF2-40B4-BE49-F238E27FC236}">
                    <a16:creationId xmlns:a16="http://schemas.microsoft.com/office/drawing/2014/main" id="{36892C12-A3C8-433C-BF50-EBDC545C1E7D}"/>
                  </a:ext>
                </a:extLst>
              </p:cNvPr>
              <p:cNvSpPr/>
              <p:nvPr/>
            </p:nvSpPr>
            <p:spPr>
              <a:xfrm>
                <a:off x="4912176" y="3719286"/>
                <a:ext cx="1453246" cy="307777"/>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57" name="TextBox 56">
                <a:extLst>
                  <a:ext uri="{FF2B5EF4-FFF2-40B4-BE49-F238E27FC236}">
                    <a16:creationId xmlns:a16="http://schemas.microsoft.com/office/drawing/2014/main" id="{F4DB93C3-A20D-49B6-A974-68887E9D307A}"/>
                  </a:ext>
                </a:extLst>
              </p:cNvPr>
              <p:cNvSpPr txBox="1"/>
              <p:nvPr/>
            </p:nvSpPr>
            <p:spPr>
              <a:xfrm>
                <a:off x="5088253" y="3734675"/>
                <a:ext cx="1101090" cy="263238"/>
              </a:xfrm>
              <a:prstGeom prst="rect">
                <a:avLst/>
              </a:prstGeom>
              <a:noFill/>
            </p:spPr>
            <p:txBody>
              <a:bodyPr wrap="square">
                <a:spAutoFit/>
              </a:bodyPr>
              <a:lstStyle/>
              <a:p>
                <a:pPr algn="ctr"/>
                <a:r>
                  <a:rPr lang="id-ID" sz="1100" dirty="0"/>
                  <a:t>531390</a:t>
                </a:r>
              </a:p>
            </p:txBody>
          </p:sp>
        </p:grpSp>
        <p:sp>
          <p:nvSpPr>
            <p:cNvPr id="103" name="TextBox 102">
              <a:extLst>
                <a:ext uri="{FF2B5EF4-FFF2-40B4-BE49-F238E27FC236}">
                  <a16:creationId xmlns:a16="http://schemas.microsoft.com/office/drawing/2014/main" id="{0994FB3C-6570-6848-A516-35E2100037F8}"/>
                </a:ext>
              </a:extLst>
            </p:cNvPr>
            <p:cNvSpPr txBox="1"/>
            <p:nvPr/>
          </p:nvSpPr>
          <p:spPr>
            <a:xfrm>
              <a:off x="5674593" y="1694181"/>
              <a:ext cx="1302289" cy="245392"/>
            </a:xfrm>
            <a:prstGeom prst="rect">
              <a:avLst/>
            </a:prstGeom>
            <a:noFill/>
          </p:spPr>
          <p:txBody>
            <a:bodyPr wrap="square">
              <a:spAutoFit/>
            </a:bodyPr>
            <a:lstStyle/>
            <a:p>
              <a:pPr algn="ctr"/>
              <a:r>
                <a:rPr lang="id-ID" sz="1300" b="1" dirty="0">
                  <a:latin typeface="Montserrat" panose="00000500000000000000" pitchFamily="50" charset="0"/>
                </a:rPr>
                <a:t>NAICS</a:t>
              </a:r>
              <a:r>
                <a:rPr lang="en-US" sz="1300" b="1" dirty="0">
                  <a:latin typeface="Montserrat" panose="00000500000000000000" pitchFamily="50" charset="0"/>
                </a:rPr>
                <a:t> </a:t>
              </a:r>
              <a:r>
                <a:rPr lang="id-ID" sz="1300" b="1" dirty="0">
                  <a:latin typeface="Montserrat" panose="00000500000000000000" pitchFamily="50" charset="0"/>
                </a:rPr>
                <a:t>CODES</a:t>
              </a:r>
            </a:p>
          </p:txBody>
        </p:sp>
      </p:grpSp>
      <p:pic>
        <p:nvPicPr>
          <p:cNvPr id="91" name="Picture 2">
            <a:extLst>
              <a:ext uri="{FF2B5EF4-FFF2-40B4-BE49-F238E27FC236}">
                <a16:creationId xmlns:a16="http://schemas.microsoft.com/office/drawing/2014/main" id="{908CA11B-024F-4149-B766-8B22935D4F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881" y="4572106"/>
            <a:ext cx="1162819" cy="185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5">
            <a:extLst>
              <a:ext uri="{FF2B5EF4-FFF2-40B4-BE49-F238E27FC236}">
                <a16:creationId xmlns:a16="http://schemas.microsoft.com/office/drawing/2014/main" id="{321A9883-0338-BF4E-ACA3-04FFD0E319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5228" y="4572106"/>
            <a:ext cx="1201939" cy="185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00A6311-980B-4D49-AFF7-DB964A4D00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42089" y="9207740"/>
            <a:ext cx="1340208" cy="418815"/>
          </a:xfrm>
          <a:prstGeom prst="rect">
            <a:avLst/>
          </a:prstGeom>
        </p:spPr>
      </p:pic>
      <p:pic>
        <p:nvPicPr>
          <p:cNvPr id="9" name="Picture 8">
            <a:extLst>
              <a:ext uri="{FF2B5EF4-FFF2-40B4-BE49-F238E27FC236}">
                <a16:creationId xmlns:a16="http://schemas.microsoft.com/office/drawing/2014/main" id="{3AD2617B-0429-A245-83E4-717B147A3C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67573" y="8567921"/>
            <a:ext cx="674899" cy="425187"/>
          </a:xfrm>
          <a:prstGeom prst="rect">
            <a:avLst/>
          </a:prstGeom>
        </p:spPr>
      </p:pic>
      <p:pic>
        <p:nvPicPr>
          <p:cNvPr id="13" name="Picture 12">
            <a:extLst>
              <a:ext uri="{FF2B5EF4-FFF2-40B4-BE49-F238E27FC236}">
                <a16:creationId xmlns:a16="http://schemas.microsoft.com/office/drawing/2014/main" id="{BB872002-4DD5-6443-8E92-3A5AE4A835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03039" y="8567921"/>
            <a:ext cx="921048" cy="472688"/>
          </a:xfrm>
          <a:prstGeom prst="rect">
            <a:avLst/>
          </a:prstGeom>
        </p:spPr>
      </p:pic>
    </p:spTree>
    <p:extLst>
      <p:ext uri="{BB962C8B-B14F-4D97-AF65-F5344CB8AC3E}">
        <p14:creationId xmlns:p14="http://schemas.microsoft.com/office/powerpoint/2010/main" val="1044817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45538D4-3B89-4F81-8B50-2DA2DF889E83}"/>
              </a:ext>
            </a:extLst>
          </p:cNvPr>
          <p:cNvSpPr txBox="1"/>
          <p:nvPr/>
        </p:nvSpPr>
        <p:spPr>
          <a:xfrm>
            <a:off x="228226" y="700968"/>
            <a:ext cx="3546450" cy="707886"/>
          </a:xfrm>
          <a:prstGeom prst="rect">
            <a:avLst/>
          </a:prstGeom>
          <a:noFill/>
        </p:spPr>
        <p:txBody>
          <a:bodyPr wrap="square">
            <a:spAutoFit/>
          </a:bodyPr>
          <a:lstStyle/>
          <a:p>
            <a:r>
              <a:rPr lang="en-US" sz="2000" b="1" dirty="0">
                <a:solidFill>
                  <a:schemeClr val="accent6"/>
                </a:solidFill>
                <a:latin typeface="Montserrat" panose="00000500000000000000" pitchFamily="50" charset="0"/>
              </a:rPr>
              <a:t>Non-Profit Girl Scouts of Southeastern Michigan </a:t>
            </a:r>
            <a:endParaRPr lang="id-ID" sz="2000" b="1" dirty="0">
              <a:solidFill>
                <a:schemeClr val="accent6"/>
              </a:solidFill>
              <a:latin typeface="Montserrat" panose="00000500000000000000" pitchFamily="50" charset="0"/>
            </a:endParaRPr>
          </a:p>
        </p:txBody>
      </p:sp>
      <p:sp>
        <p:nvSpPr>
          <p:cNvPr id="7" name="TextBox 6">
            <a:extLst>
              <a:ext uri="{FF2B5EF4-FFF2-40B4-BE49-F238E27FC236}">
                <a16:creationId xmlns:a16="http://schemas.microsoft.com/office/drawing/2014/main" id="{8B0C9F7B-AFEC-4A1C-802A-051E42AAFF56}"/>
              </a:ext>
            </a:extLst>
          </p:cNvPr>
          <p:cNvSpPr txBox="1"/>
          <p:nvPr/>
        </p:nvSpPr>
        <p:spPr>
          <a:xfrm>
            <a:off x="0" y="183355"/>
            <a:ext cx="7740649" cy="346557"/>
          </a:xfrm>
          <a:prstGeom prst="rect">
            <a:avLst/>
          </a:prstGeom>
          <a:noFill/>
        </p:spPr>
        <p:txBody>
          <a:bodyPr wrap="square">
            <a:spAutoFit/>
          </a:bodyPr>
          <a:lstStyle/>
          <a:p>
            <a:pPr algn="ctr"/>
            <a:r>
              <a:rPr lang="en-US" sz="1600" b="1" dirty="0">
                <a:latin typeface="Montserrat" panose="00000500000000000000" pitchFamily="50" charset="0"/>
              </a:rPr>
              <a:t>SUCCESS STORIES</a:t>
            </a:r>
            <a:endParaRPr lang="id-ID" sz="1600" b="1" dirty="0">
              <a:latin typeface="Montserrat" panose="00000500000000000000" pitchFamily="50" charset="0"/>
            </a:endParaRPr>
          </a:p>
        </p:txBody>
      </p:sp>
      <p:sp>
        <p:nvSpPr>
          <p:cNvPr id="12" name="TextBox 11">
            <a:extLst>
              <a:ext uri="{FF2B5EF4-FFF2-40B4-BE49-F238E27FC236}">
                <a16:creationId xmlns:a16="http://schemas.microsoft.com/office/drawing/2014/main" id="{2BC4453F-5CD8-49CC-93FE-4A0621B838B8}"/>
              </a:ext>
            </a:extLst>
          </p:cNvPr>
          <p:cNvSpPr txBox="1"/>
          <p:nvPr/>
        </p:nvSpPr>
        <p:spPr>
          <a:xfrm>
            <a:off x="203200" y="1433451"/>
            <a:ext cx="2645541" cy="276999"/>
          </a:xfrm>
          <a:prstGeom prst="rect">
            <a:avLst/>
          </a:prstGeom>
          <a:noFill/>
        </p:spPr>
        <p:txBody>
          <a:bodyPr wrap="square">
            <a:spAutoFit/>
          </a:bodyPr>
          <a:lstStyle/>
          <a:p>
            <a:r>
              <a:rPr lang="id-ID" sz="1200" b="1" dirty="0">
                <a:latin typeface="Montserrat" panose="00000500000000000000" pitchFamily="50" charset="0"/>
              </a:rPr>
              <a:t>Relocation Office Space</a:t>
            </a:r>
          </a:p>
        </p:txBody>
      </p:sp>
      <p:sp>
        <p:nvSpPr>
          <p:cNvPr id="15" name="TextBox 14">
            <a:extLst>
              <a:ext uri="{FF2B5EF4-FFF2-40B4-BE49-F238E27FC236}">
                <a16:creationId xmlns:a16="http://schemas.microsoft.com/office/drawing/2014/main" id="{E9780705-34E6-48E4-977E-D6540EEEAB21}"/>
              </a:ext>
            </a:extLst>
          </p:cNvPr>
          <p:cNvSpPr txBox="1"/>
          <p:nvPr/>
        </p:nvSpPr>
        <p:spPr>
          <a:xfrm>
            <a:off x="203200" y="2947805"/>
            <a:ext cx="2659838" cy="307777"/>
          </a:xfrm>
          <a:prstGeom prst="rect">
            <a:avLst/>
          </a:prstGeom>
          <a:noFill/>
        </p:spPr>
        <p:txBody>
          <a:bodyPr wrap="square">
            <a:spAutoFit/>
          </a:bodyPr>
          <a:lstStyle/>
          <a:p>
            <a:r>
              <a:rPr lang="id-ID" sz="1400" b="1" dirty="0">
                <a:latin typeface="Montserrat" panose="00000500000000000000" pitchFamily="50" charset="0"/>
              </a:rPr>
              <a:t>The Challenge</a:t>
            </a:r>
          </a:p>
        </p:txBody>
      </p:sp>
      <p:sp>
        <p:nvSpPr>
          <p:cNvPr id="16" name="TextBox 15">
            <a:extLst>
              <a:ext uri="{FF2B5EF4-FFF2-40B4-BE49-F238E27FC236}">
                <a16:creationId xmlns:a16="http://schemas.microsoft.com/office/drawing/2014/main" id="{D9A0517C-4772-4F80-91FA-006C139E59E4}"/>
              </a:ext>
            </a:extLst>
          </p:cNvPr>
          <p:cNvSpPr txBox="1"/>
          <p:nvPr/>
        </p:nvSpPr>
        <p:spPr>
          <a:xfrm>
            <a:off x="209218" y="3185660"/>
            <a:ext cx="3546450" cy="891334"/>
          </a:xfrm>
          <a:prstGeom prst="rect">
            <a:avLst/>
          </a:prstGeom>
          <a:noFill/>
        </p:spPr>
        <p:txBody>
          <a:bodyPr wrap="square">
            <a:spAutoFit/>
          </a:bodyPr>
          <a:lstStyle/>
          <a:p>
            <a:pPr algn="just">
              <a:lnSpc>
                <a:spcPct val="120000"/>
              </a:lnSpc>
            </a:pPr>
            <a:r>
              <a:rPr lang="en-US" sz="1100" dirty="0"/>
              <a:t>Before covid, the Girl Scouts had been in a long-term lease at the “Fischer building “in Detroit, Michigan. Their rent was significantly over market value, and they had more square footage then they needed. </a:t>
            </a:r>
            <a:endParaRPr lang="id-ID" sz="1100" dirty="0"/>
          </a:p>
        </p:txBody>
      </p:sp>
      <p:cxnSp>
        <p:nvCxnSpPr>
          <p:cNvPr id="25" name="Straight Connector 24">
            <a:extLst>
              <a:ext uri="{FF2B5EF4-FFF2-40B4-BE49-F238E27FC236}">
                <a16:creationId xmlns:a16="http://schemas.microsoft.com/office/drawing/2014/main" id="{14622C6D-0093-43B0-A082-8C382C1C8893}"/>
              </a:ext>
            </a:extLst>
          </p:cNvPr>
          <p:cNvCxnSpPr>
            <a:cxnSpLocks/>
          </p:cNvCxnSpPr>
          <p:nvPr/>
        </p:nvCxnSpPr>
        <p:spPr>
          <a:xfrm>
            <a:off x="3849752" y="830032"/>
            <a:ext cx="0" cy="8407393"/>
          </a:xfrm>
          <a:prstGeom prst="line">
            <a:avLst/>
          </a:prstGeom>
          <a:ln w="12700">
            <a:solidFill>
              <a:schemeClr val="tx1">
                <a:lumMod val="50000"/>
                <a:lumOff val="50000"/>
                <a:alpha val="75000"/>
              </a:schemeClr>
            </a:solidFill>
          </a:ln>
        </p:spPr>
        <p:style>
          <a:lnRef idx="1">
            <a:schemeClr val="accent1"/>
          </a:lnRef>
          <a:fillRef idx="0">
            <a:schemeClr val="accent1"/>
          </a:fillRef>
          <a:effectRef idx="0">
            <a:schemeClr val="accent1"/>
          </a:effectRef>
          <a:fontRef idx="minor">
            <a:schemeClr val="tx1"/>
          </a:fontRef>
        </p:style>
      </p:cxnSp>
      <p:pic>
        <p:nvPicPr>
          <p:cNvPr id="103" name="Picture 102">
            <a:extLst>
              <a:ext uri="{FF2B5EF4-FFF2-40B4-BE49-F238E27FC236}">
                <a16:creationId xmlns:a16="http://schemas.microsoft.com/office/drawing/2014/main" id="{C2EF0019-6CE6-4E51-A1E6-B173BA71E46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683" y="1797818"/>
            <a:ext cx="1960560" cy="1049806"/>
          </a:xfrm>
          <a:prstGeom prst="roundRect">
            <a:avLst>
              <a:gd name="adj" fmla="val 4854"/>
            </a:avLst>
          </a:prstGeom>
          <a:noFill/>
          <a:ln>
            <a:noFill/>
          </a:ln>
        </p:spPr>
      </p:pic>
      <p:sp>
        <p:nvSpPr>
          <p:cNvPr id="104" name="TextBox 103">
            <a:extLst>
              <a:ext uri="{FF2B5EF4-FFF2-40B4-BE49-F238E27FC236}">
                <a16:creationId xmlns:a16="http://schemas.microsoft.com/office/drawing/2014/main" id="{289E0584-F788-4E7C-A90C-39375ED8BC15}"/>
              </a:ext>
            </a:extLst>
          </p:cNvPr>
          <p:cNvSpPr txBox="1"/>
          <p:nvPr/>
        </p:nvSpPr>
        <p:spPr>
          <a:xfrm>
            <a:off x="203200" y="4144390"/>
            <a:ext cx="2659838" cy="307777"/>
          </a:xfrm>
          <a:prstGeom prst="rect">
            <a:avLst/>
          </a:prstGeom>
          <a:noFill/>
        </p:spPr>
        <p:txBody>
          <a:bodyPr wrap="square">
            <a:spAutoFit/>
          </a:bodyPr>
          <a:lstStyle/>
          <a:p>
            <a:r>
              <a:rPr lang="id-ID" sz="1400" b="1" dirty="0">
                <a:latin typeface="Montserrat" panose="00000500000000000000" pitchFamily="50" charset="0"/>
              </a:rPr>
              <a:t>What We Did</a:t>
            </a:r>
          </a:p>
        </p:txBody>
      </p:sp>
      <p:sp>
        <p:nvSpPr>
          <p:cNvPr id="105" name="TextBox 104">
            <a:extLst>
              <a:ext uri="{FF2B5EF4-FFF2-40B4-BE49-F238E27FC236}">
                <a16:creationId xmlns:a16="http://schemas.microsoft.com/office/drawing/2014/main" id="{FC563A50-044F-42FB-A24F-D48A349ACA57}"/>
              </a:ext>
            </a:extLst>
          </p:cNvPr>
          <p:cNvSpPr txBox="1"/>
          <p:nvPr/>
        </p:nvSpPr>
        <p:spPr>
          <a:xfrm>
            <a:off x="203200" y="4382247"/>
            <a:ext cx="3546450" cy="1906997"/>
          </a:xfrm>
          <a:prstGeom prst="rect">
            <a:avLst/>
          </a:prstGeom>
          <a:noFill/>
        </p:spPr>
        <p:txBody>
          <a:bodyPr wrap="square">
            <a:spAutoFit/>
          </a:bodyPr>
          <a:lstStyle/>
          <a:p>
            <a:pPr algn="just">
              <a:lnSpc>
                <a:spcPct val="120000"/>
              </a:lnSpc>
            </a:pPr>
            <a:r>
              <a:rPr lang="en-US" sz="1100" dirty="0"/>
              <a:t>More than 20 potential buildings were identified. The team toured 7 buildings and made three requests for proposals. One of the buildings under consideration was the “Fischer building”. The building had been purchased out of bankruptcy, and the new landlord was working to catch up on the maintenance.  However, while doing site plans for the space, they discovered that there were so many columns in the proposed space that it could not be laid out very efficiently.</a:t>
            </a:r>
            <a:endParaRPr lang="id-ID" sz="1100" dirty="0"/>
          </a:p>
        </p:txBody>
      </p:sp>
      <p:sp>
        <p:nvSpPr>
          <p:cNvPr id="106" name="TextBox 105">
            <a:extLst>
              <a:ext uri="{FF2B5EF4-FFF2-40B4-BE49-F238E27FC236}">
                <a16:creationId xmlns:a16="http://schemas.microsoft.com/office/drawing/2014/main" id="{74861358-FAE8-4FBB-8415-7A3CAF43DE9F}"/>
              </a:ext>
            </a:extLst>
          </p:cNvPr>
          <p:cNvSpPr txBox="1"/>
          <p:nvPr/>
        </p:nvSpPr>
        <p:spPr>
          <a:xfrm>
            <a:off x="203200" y="6379857"/>
            <a:ext cx="2659838" cy="276999"/>
          </a:xfrm>
          <a:prstGeom prst="rect">
            <a:avLst/>
          </a:prstGeom>
          <a:noFill/>
        </p:spPr>
        <p:txBody>
          <a:bodyPr wrap="square">
            <a:spAutoFit/>
          </a:bodyPr>
          <a:lstStyle/>
          <a:p>
            <a:r>
              <a:rPr lang="id-ID" sz="1200" b="1" dirty="0">
                <a:latin typeface="Montserrat" panose="00000500000000000000" pitchFamily="50" charset="0"/>
              </a:rPr>
              <a:t>The Results</a:t>
            </a:r>
          </a:p>
        </p:txBody>
      </p:sp>
      <p:sp>
        <p:nvSpPr>
          <p:cNvPr id="107" name="TextBox 106">
            <a:extLst>
              <a:ext uri="{FF2B5EF4-FFF2-40B4-BE49-F238E27FC236}">
                <a16:creationId xmlns:a16="http://schemas.microsoft.com/office/drawing/2014/main" id="{9AE3F87A-F0A2-4663-9B48-C65E854DDD10}"/>
              </a:ext>
            </a:extLst>
          </p:cNvPr>
          <p:cNvSpPr txBox="1"/>
          <p:nvPr/>
        </p:nvSpPr>
        <p:spPr>
          <a:xfrm>
            <a:off x="203200" y="6617712"/>
            <a:ext cx="3546450" cy="891270"/>
          </a:xfrm>
          <a:prstGeom prst="rect">
            <a:avLst/>
          </a:prstGeom>
          <a:noFill/>
        </p:spPr>
        <p:txBody>
          <a:bodyPr wrap="square">
            <a:spAutoFit/>
          </a:bodyPr>
          <a:lstStyle/>
          <a:p>
            <a:pPr algn="just">
              <a:lnSpc>
                <a:spcPct val="120000"/>
              </a:lnSpc>
            </a:pPr>
            <a:r>
              <a:rPr lang="en-US" sz="1100" dirty="0"/>
              <a:t>Negotiations on the remaining locations were completed simultaneously. In the end, they chose 1333 Brewery Park. Compass negotiated the following points on the GS’s behalf:</a:t>
            </a:r>
            <a:endParaRPr lang="id-ID" sz="1100" dirty="0"/>
          </a:p>
        </p:txBody>
      </p:sp>
      <p:sp>
        <p:nvSpPr>
          <p:cNvPr id="110" name="TextBox 109">
            <a:extLst>
              <a:ext uri="{FF2B5EF4-FFF2-40B4-BE49-F238E27FC236}">
                <a16:creationId xmlns:a16="http://schemas.microsoft.com/office/drawing/2014/main" id="{81990994-D0E7-4DDD-9F78-0AB0B3B28E5B}"/>
              </a:ext>
            </a:extLst>
          </p:cNvPr>
          <p:cNvSpPr txBox="1"/>
          <p:nvPr/>
        </p:nvSpPr>
        <p:spPr>
          <a:xfrm>
            <a:off x="228226" y="7574550"/>
            <a:ext cx="3521424" cy="2092881"/>
          </a:xfrm>
          <a:prstGeom prst="rect">
            <a:avLst/>
          </a:prstGeom>
          <a:noFill/>
        </p:spPr>
        <p:txBody>
          <a:bodyPr wrap="square">
            <a:spAutoFit/>
          </a:bodyPr>
          <a:lstStyle/>
          <a:p>
            <a:pPr marL="171450" indent="-171450">
              <a:spcAft>
                <a:spcPts val="600"/>
              </a:spcAft>
              <a:buClr>
                <a:schemeClr val="accent4"/>
              </a:buClr>
              <a:buFont typeface="Wingdings" panose="05000000000000000000" pitchFamily="2" charset="2"/>
              <a:buChar char="§"/>
            </a:pPr>
            <a:r>
              <a:rPr lang="en-US" sz="1100" dirty="0"/>
              <a:t>Total savings per year in the new location: $305,150/year over a 10-year period for an overall reduction of more than </a:t>
            </a:r>
            <a:r>
              <a:rPr lang="en-US" sz="1100" b="1" dirty="0"/>
              <a:t>$3M</a:t>
            </a:r>
            <a:r>
              <a:rPr lang="en-US" sz="1100" dirty="0"/>
              <a:t>.  </a:t>
            </a:r>
          </a:p>
          <a:p>
            <a:pPr marL="171450" indent="-171450">
              <a:spcAft>
                <a:spcPts val="600"/>
              </a:spcAft>
              <a:buClr>
                <a:schemeClr val="accent4"/>
              </a:buClr>
              <a:buFont typeface="Wingdings" panose="05000000000000000000" pitchFamily="2" charset="2"/>
              <a:buChar char="§"/>
            </a:pPr>
            <a:r>
              <a:rPr lang="en-US" sz="1100" dirty="0"/>
              <a:t>New landlord contributed </a:t>
            </a:r>
            <a:r>
              <a:rPr lang="en-US" sz="1100" b="1" dirty="0"/>
              <a:t>$25.00/s.f</a:t>
            </a:r>
            <a:r>
              <a:rPr lang="en-US" sz="1100" dirty="0"/>
              <a:t>. toward the build out.</a:t>
            </a:r>
          </a:p>
          <a:p>
            <a:pPr marL="171450" indent="-171450">
              <a:spcAft>
                <a:spcPts val="600"/>
              </a:spcAft>
              <a:buClr>
                <a:schemeClr val="accent4"/>
              </a:buClr>
              <a:buFont typeface="Wingdings" panose="05000000000000000000" pitchFamily="2" charset="2"/>
              <a:buChar char="§"/>
            </a:pPr>
            <a:r>
              <a:rPr lang="en-US" sz="1100" dirty="0"/>
              <a:t>Tenant signed a 10-year lease with </a:t>
            </a:r>
            <a:r>
              <a:rPr lang="en-US" sz="1100" b="1" dirty="0"/>
              <a:t>the ability to cancel the lease in the 7th year.</a:t>
            </a:r>
          </a:p>
          <a:p>
            <a:pPr marL="171450" indent="-171450">
              <a:spcAft>
                <a:spcPts val="600"/>
              </a:spcAft>
              <a:buClr>
                <a:schemeClr val="accent4"/>
              </a:buClr>
              <a:buFont typeface="Wingdings" panose="05000000000000000000" pitchFamily="2" charset="2"/>
              <a:buChar char="§"/>
            </a:pPr>
            <a:r>
              <a:rPr lang="en-US" sz="1100" b="1" dirty="0"/>
              <a:t>Free parking </a:t>
            </a:r>
            <a:r>
              <a:rPr lang="en-US" sz="1100" dirty="0"/>
              <a:t>for all employees and visitors.</a:t>
            </a:r>
          </a:p>
          <a:p>
            <a:pPr marL="171450" indent="-171450">
              <a:spcAft>
                <a:spcPts val="600"/>
              </a:spcAft>
              <a:buClr>
                <a:schemeClr val="accent4"/>
              </a:buClr>
              <a:buFont typeface="Wingdings" panose="05000000000000000000" pitchFamily="2" charset="2"/>
              <a:buChar char="§"/>
            </a:pPr>
            <a:r>
              <a:rPr lang="en-US" sz="1100" dirty="0"/>
              <a:t>Facility includes a loading dock that can be used for loading and unloading cookies.</a:t>
            </a:r>
          </a:p>
        </p:txBody>
      </p:sp>
      <p:sp>
        <p:nvSpPr>
          <p:cNvPr id="129" name="TextBox 128">
            <a:extLst>
              <a:ext uri="{FF2B5EF4-FFF2-40B4-BE49-F238E27FC236}">
                <a16:creationId xmlns:a16="http://schemas.microsoft.com/office/drawing/2014/main" id="{BDA92737-3377-4C30-9175-4B4B63F462C3}"/>
              </a:ext>
            </a:extLst>
          </p:cNvPr>
          <p:cNvSpPr txBox="1"/>
          <p:nvPr/>
        </p:nvSpPr>
        <p:spPr>
          <a:xfrm>
            <a:off x="4076514" y="1433451"/>
            <a:ext cx="3131743" cy="276999"/>
          </a:xfrm>
          <a:prstGeom prst="rect">
            <a:avLst/>
          </a:prstGeom>
          <a:noFill/>
        </p:spPr>
        <p:txBody>
          <a:bodyPr wrap="square">
            <a:spAutoFit/>
          </a:bodyPr>
          <a:lstStyle/>
          <a:p>
            <a:r>
              <a:rPr lang="en-US" sz="1200" b="1" dirty="0">
                <a:latin typeface="Montserrat" panose="00000500000000000000" pitchFamily="50" charset="0"/>
              </a:rPr>
              <a:t>Lease Renewal Industrial Space</a:t>
            </a:r>
          </a:p>
        </p:txBody>
      </p:sp>
      <p:pic>
        <p:nvPicPr>
          <p:cNvPr id="132" name="Picture 131">
            <a:extLst>
              <a:ext uri="{FF2B5EF4-FFF2-40B4-BE49-F238E27FC236}">
                <a16:creationId xmlns:a16="http://schemas.microsoft.com/office/drawing/2014/main" id="{4739F861-26C3-4302-BC5C-B4998EB644AD}"/>
              </a:ext>
            </a:extLst>
          </p:cNvPr>
          <p:cNvPicPr/>
          <p:nvPr/>
        </p:nvPicPr>
        <p:blipFill>
          <a:blip r:embed="rId3"/>
          <a:stretch>
            <a:fillRect/>
          </a:stretch>
        </p:blipFill>
        <p:spPr>
          <a:xfrm>
            <a:off x="4221612" y="1821793"/>
            <a:ext cx="1951456" cy="1028873"/>
          </a:xfrm>
          <a:prstGeom prst="roundRect">
            <a:avLst>
              <a:gd name="adj" fmla="val 4854"/>
            </a:avLst>
          </a:prstGeom>
          <a:noFill/>
          <a:ln>
            <a:noFill/>
          </a:ln>
        </p:spPr>
      </p:pic>
      <p:sp>
        <p:nvSpPr>
          <p:cNvPr id="133" name="TextBox 132">
            <a:extLst>
              <a:ext uri="{FF2B5EF4-FFF2-40B4-BE49-F238E27FC236}">
                <a16:creationId xmlns:a16="http://schemas.microsoft.com/office/drawing/2014/main" id="{FC3CD15F-F7CC-4051-A04B-8DCF39CA13A3}"/>
              </a:ext>
            </a:extLst>
          </p:cNvPr>
          <p:cNvSpPr txBox="1"/>
          <p:nvPr/>
        </p:nvSpPr>
        <p:spPr>
          <a:xfrm>
            <a:off x="4085704" y="700968"/>
            <a:ext cx="3128166" cy="707886"/>
          </a:xfrm>
          <a:prstGeom prst="rect">
            <a:avLst/>
          </a:prstGeom>
          <a:noFill/>
        </p:spPr>
        <p:txBody>
          <a:bodyPr wrap="square">
            <a:spAutoFit/>
          </a:bodyPr>
          <a:lstStyle/>
          <a:p>
            <a:r>
              <a:rPr lang="en-US" sz="2000" b="1" dirty="0">
                <a:solidFill>
                  <a:schemeClr val="accent6"/>
                </a:solidFill>
                <a:latin typeface="Montserrat" panose="00000500000000000000" pitchFamily="50" charset="0"/>
              </a:rPr>
              <a:t>Engineering Firm DSA Systems</a:t>
            </a:r>
          </a:p>
        </p:txBody>
      </p:sp>
      <p:sp>
        <p:nvSpPr>
          <p:cNvPr id="134" name="TextBox 133">
            <a:extLst>
              <a:ext uri="{FF2B5EF4-FFF2-40B4-BE49-F238E27FC236}">
                <a16:creationId xmlns:a16="http://schemas.microsoft.com/office/drawing/2014/main" id="{8B9B212D-8345-4CF2-9054-2DB8F400BDD9}"/>
              </a:ext>
            </a:extLst>
          </p:cNvPr>
          <p:cNvSpPr txBox="1"/>
          <p:nvPr/>
        </p:nvSpPr>
        <p:spPr>
          <a:xfrm>
            <a:off x="4076512" y="2947805"/>
            <a:ext cx="2659838" cy="307777"/>
          </a:xfrm>
          <a:prstGeom prst="rect">
            <a:avLst/>
          </a:prstGeom>
          <a:noFill/>
        </p:spPr>
        <p:txBody>
          <a:bodyPr wrap="square">
            <a:spAutoFit/>
          </a:bodyPr>
          <a:lstStyle/>
          <a:p>
            <a:r>
              <a:rPr lang="id-ID" sz="1400" b="1" dirty="0">
                <a:latin typeface="Montserrat" panose="00000500000000000000" pitchFamily="50" charset="0"/>
              </a:rPr>
              <a:t>The</a:t>
            </a:r>
            <a:r>
              <a:rPr lang="id-ID" sz="1200" b="1" dirty="0">
                <a:latin typeface="Montserrat" panose="00000500000000000000" pitchFamily="50" charset="0"/>
              </a:rPr>
              <a:t> Challenge</a:t>
            </a:r>
          </a:p>
        </p:txBody>
      </p:sp>
      <p:sp>
        <p:nvSpPr>
          <p:cNvPr id="135" name="TextBox 134">
            <a:extLst>
              <a:ext uri="{FF2B5EF4-FFF2-40B4-BE49-F238E27FC236}">
                <a16:creationId xmlns:a16="http://schemas.microsoft.com/office/drawing/2014/main" id="{A221F060-ABB8-4198-99F5-30563F24497E}"/>
              </a:ext>
            </a:extLst>
          </p:cNvPr>
          <p:cNvSpPr txBox="1"/>
          <p:nvPr/>
        </p:nvSpPr>
        <p:spPr>
          <a:xfrm>
            <a:off x="4076512" y="3185660"/>
            <a:ext cx="3546450" cy="1297599"/>
          </a:xfrm>
          <a:prstGeom prst="rect">
            <a:avLst/>
          </a:prstGeom>
          <a:noFill/>
        </p:spPr>
        <p:txBody>
          <a:bodyPr wrap="square">
            <a:spAutoFit/>
          </a:bodyPr>
          <a:lstStyle/>
          <a:p>
            <a:pPr algn="just">
              <a:lnSpc>
                <a:spcPct val="120000"/>
              </a:lnSpc>
            </a:pPr>
            <a:r>
              <a:rPr lang="en-US" sz="1100" dirty="0"/>
              <a:t>During covid, the client reached out to Compass Commercial 90 days before their current lease was going to expire. The client needed to consolidate their California operations into their existing suite. Although the existing suite had enough square footage, the space was poorly laid out.</a:t>
            </a:r>
            <a:endParaRPr lang="id-ID" sz="1100" dirty="0"/>
          </a:p>
        </p:txBody>
      </p:sp>
      <p:sp>
        <p:nvSpPr>
          <p:cNvPr id="138" name="TextBox 137">
            <a:extLst>
              <a:ext uri="{FF2B5EF4-FFF2-40B4-BE49-F238E27FC236}">
                <a16:creationId xmlns:a16="http://schemas.microsoft.com/office/drawing/2014/main" id="{3DEEDBED-634A-4697-8292-6A8D35BE4F4A}"/>
              </a:ext>
            </a:extLst>
          </p:cNvPr>
          <p:cNvSpPr txBox="1"/>
          <p:nvPr/>
        </p:nvSpPr>
        <p:spPr>
          <a:xfrm>
            <a:off x="4085705" y="4544695"/>
            <a:ext cx="2659838" cy="307777"/>
          </a:xfrm>
          <a:prstGeom prst="rect">
            <a:avLst/>
          </a:prstGeom>
          <a:noFill/>
        </p:spPr>
        <p:txBody>
          <a:bodyPr wrap="square">
            <a:spAutoFit/>
          </a:bodyPr>
          <a:lstStyle/>
          <a:p>
            <a:r>
              <a:rPr lang="id-ID" sz="1400" b="1" dirty="0">
                <a:latin typeface="Montserrat" panose="00000500000000000000" pitchFamily="50" charset="0"/>
              </a:rPr>
              <a:t>What</a:t>
            </a:r>
            <a:r>
              <a:rPr lang="id-ID" sz="1200" b="1" dirty="0">
                <a:latin typeface="Montserrat" panose="00000500000000000000" pitchFamily="50" charset="0"/>
              </a:rPr>
              <a:t> We Did</a:t>
            </a:r>
          </a:p>
        </p:txBody>
      </p:sp>
      <p:sp>
        <p:nvSpPr>
          <p:cNvPr id="139" name="TextBox 138">
            <a:extLst>
              <a:ext uri="{FF2B5EF4-FFF2-40B4-BE49-F238E27FC236}">
                <a16:creationId xmlns:a16="http://schemas.microsoft.com/office/drawing/2014/main" id="{77EC946D-CAEC-4A12-AA2E-456BBEAFB72E}"/>
              </a:ext>
            </a:extLst>
          </p:cNvPr>
          <p:cNvSpPr txBox="1"/>
          <p:nvPr/>
        </p:nvSpPr>
        <p:spPr>
          <a:xfrm>
            <a:off x="4085705" y="4782550"/>
            <a:ext cx="3546450" cy="1094467"/>
          </a:xfrm>
          <a:prstGeom prst="rect">
            <a:avLst/>
          </a:prstGeom>
          <a:noFill/>
        </p:spPr>
        <p:txBody>
          <a:bodyPr wrap="square">
            <a:spAutoFit/>
          </a:bodyPr>
          <a:lstStyle/>
          <a:p>
            <a:pPr algn="just">
              <a:lnSpc>
                <a:spcPct val="120000"/>
              </a:lnSpc>
            </a:pPr>
            <a:r>
              <a:rPr lang="en-US" sz="1100" dirty="0"/>
              <a:t>We requested a copy of the tenant’s current lease so that we could review the business terms. We met with the client to discuss needed repairs and how to transform the space to a more efficient lay out. A written request for proposal that reflected the client’s needs was prepared. </a:t>
            </a:r>
          </a:p>
        </p:txBody>
      </p:sp>
      <p:sp>
        <p:nvSpPr>
          <p:cNvPr id="140" name="TextBox 139">
            <a:extLst>
              <a:ext uri="{FF2B5EF4-FFF2-40B4-BE49-F238E27FC236}">
                <a16:creationId xmlns:a16="http://schemas.microsoft.com/office/drawing/2014/main" id="{C93092E1-69E6-48F5-8860-79F86758BF7E}"/>
              </a:ext>
            </a:extLst>
          </p:cNvPr>
          <p:cNvSpPr txBox="1"/>
          <p:nvPr/>
        </p:nvSpPr>
        <p:spPr>
          <a:xfrm>
            <a:off x="4085705" y="6011200"/>
            <a:ext cx="2659838" cy="276999"/>
          </a:xfrm>
          <a:prstGeom prst="rect">
            <a:avLst/>
          </a:prstGeom>
          <a:noFill/>
        </p:spPr>
        <p:txBody>
          <a:bodyPr wrap="square">
            <a:spAutoFit/>
          </a:bodyPr>
          <a:lstStyle/>
          <a:p>
            <a:r>
              <a:rPr lang="id-ID" sz="1200" b="1" dirty="0">
                <a:latin typeface="Montserrat" panose="00000500000000000000" pitchFamily="50" charset="0"/>
              </a:rPr>
              <a:t>The Results</a:t>
            </a:r>
          </a:p>
        </p:txBody>
      </p:sp>
      <p:sp>
        <p:nvSpPr>
          <p:cNvPr id="141" name="TextBox 140">
            <a:extLst>
              <a:ext uri="{FF2B5EF4-FFF2-40B4-BE49-F238E27FC236}">
                <a16:creationId xmlns:a16="http://schemas.microsoft.com/office/drawing/2014/main" id="{B0EA1504-DC95-4B31-BA80-9C2D8791852A}"/>
              </a:ext>
            </a:extLst>
          </p:cNvPr>
          <p:cNvSpPr txBox="1"/>
          <p:nvPr/>
        </p:nvSpPr>
        <p:spPr>
          <a:xfrm>
            <a:off x="4085705" y="6249056"/>
            <a:ext cx="3546450" cy="485069"/>
          </a:xfrm>
          <a:prstGeom prst="rect">
            <a:avLst/>
          </a:prstGeom>
          <a:noFill/>
        </p:spPr>
        <p:txBody>
          <a:bodyPr wrap="square">
            <a:spAutoFit/>
          </a:bodyPr>
          <a:lstStyle/>
          <a:p>
            <a:pPr algn="just">
              <a:lnSpc>
                <a:spcPct val="120000"/>
              </a:lnSpc>
            </a:pPr>
            <a:r>
              <a:rPr lang="en-US" sz="1100" dirty="0"/>
              <a:t>Upon receipt of request for proposals from other property owners, DSA’s landlord agreed to significant concessions.</a:t>
            </a:r>
          </a:p>
        </p:txBody>
      </p:sp>
      <p:sp>
        <p:nvSpPr>
          <p:cNvPr id="142" name="TextBox 141">
            <a:extLst>
              <a:ext uri="{FF2B5EF4-FFF2-40B4-BE49-F238E27FC236}">
                <a16:creationId xmlns:a16="http://schemas.microsoft.com/office/drawing/2014/main" id="{E39B4856-798B-44D8-92BC-01061372F3EE}"/>
              </a:ext>
            </a:extLst>
          </p:cNvPr>
          <p:cNvSpPr txBox="1"/>
          <p:nvPr/>
        </p:nvSpPr>
        <p:spPr>
          <a:xfrm>
            <a:off x="4085704" y="6805990"/>
            <a:ext cx="3537258" cy="2262158"/>
          </a:xfrm>
          <a:prstGeom prst="rect">
            <a:avLst/>
          </a:prstGeom>
          <a:noFill/>
        </p:spPr>
        <p:txBody>
          <a:bodyPr wrap="square">
            <a:spAutoFit/>
          </a:bodyPr>
          <a:lstStyle/>
          <a:p>
            <a:pPr marL="171450" indent="-171450">
              <a:spcAft>
                <a:spcPts val="600"/>
              </a:spcAft>
              <a:buClr>
                <a:schemeClr val="accent4"/>
              </a:buClr>
              <a:buFont typeface="Wingdings" panose="05000000000000000000" pitchFamily="2" charset="2"/>
              <a:buChar char="§"/>
            </a:pPr>
            <a:r>
              <a:rPr lang="en-US" sz="1100" dirty="0"/>
              <a:t>Recommended changes to the layout allowed the client to </a:t>
            </a:r>
            <a:r>
              <a:rPr lang="en-US" sz="1100" b="1" dirty="0"/>
              <a:t>add space for 6 new staff members</a:t>
            </a:r>
            <a:r>
              <a:rPr lang="en-US" sz="1100" dirty="0"/>
              <a:t>.</a:t>
            </a:r>
          </a:p>
          <a:p>
            <a:pPr marL="171450" indent="-171450">
              <a:spcAft>
                <a:spcPts val="600"/>
              </a:spcAft>
              <a:buClr>
                <a:schemeClr val="accent4"/>
              </a:buClr>
              <a:buFont typeface="Wingdings" panose="05000000000000000000" pitchFamily="2" charset="2"/>
              <a:buChar char="§"/>
            </a:pPr>
            <a:r>
              <a:rPr lang="en-US" sz="1100" dirty="0"/>
              <a:t>Based upon the initial offer, rent was reduced by </a:t>
            </a:r>
            <a:r>
              <a:rPr lang="en-US" sz="1100" b="1" dirty="0"/>
              <a:t>23%.</a:t>
            </a:r>
          </a:p>
          <a:p>
            <a:pPr marL="171450" indent="-171450">
              <a:spcAft>
                <a:spcPts val="600"/>
              </a:spcAft>
              <a:buClr>
                <a:schemeClr val="accent4"/>
              </a:buClr>
              <a:buFont typeface="Wingdings" panose="05000000000000000000" pitchFamily="2" charset="2"/>
              <a:buChar char="§"/>
            </a:pPr>
            <a:r>
              <a:rPr lang="en-US" sz="1100" dirty="0"/>
              <a:t>The client was given one month of free rent.</a:t>
            </a:r>
          </a:p>
          <a:p>
            <a:pPr marL="171450" indent="-171450">
              <a:spcAft>
                <a:spcPts val="600"/>
              </a:spcAft>
              <a:buClr>
                <a:schemeClr val="accent4"/>
              </a:buClr>
              <a:buFont typeface="Wingdings" panose="05000000000000000000" pitchFamily="2" charset="2"/>
              <a:buChar char="§"/>
            </a:pPr>
            <a:r>
              <a:rPr lang="en-US" sz="1100" dirty="0"/>
              <a:t>The landlord agreed to replace the carpet, paint the entire office, replace damaged ceiling tiles as needed, clean lights, repair or replace bathroom stalls and toilets as needed, and build a new office with side lights at their expense. </a:t>
            </a:r>
          </a:p>
          <a:p>
            <a:pPr marL="171450" indent="-171450">
              <a:spcAft>
                <a:spcPts val="600"/>
              </a:spcAft>
              <a:buClr>
                <a:schemeClr val="accent4"/>
              </a:buClr>
              <a:buFont typeface="Wingdings" panose="05000000000000000000" pitchFamily="2" charset="2"/>
              <a:buChar char="§"/>
            </a:pPr>
            <a:r>
              <a:rPr lang="en-US" sz="1100" dirty="0"/>
              <a:t>Overall savings to the client including improvements was </a:t>
            </a:r>
            <a:r>
              <a:rPr lang="en-US" sz="1100" b="1" dirty="0"/>
              <a:t>47%</a:t>
            </a:r>
          </a:p>
        </p:txBody>
      </p:sp>
      <p:grpSp>
        <p:nvGrpSpPr>
          <p:cNvPr id="5" name="Group 4">
            <a:extLst>
              <a:ext uri="{FF2B5EF4-FFF2-40B4-BE49-F238E27FC236}">
                <a16:creationId xmlns:a16="http://schemas.microsoft.com/office/drawing/2014/main" id="{2451E4C7-8393-4910-9585-8F432755CF73}"/>
              </a:ext>
            </a:extLst>
          </p:cNvPr>
          <p:cNvGrpSpPr/>
          <p:nvPr/>
        </p:nvGrpSpPr>
        <p:grpSpPr>
          <a:xfrm>
            <a:off x="1390476" y="356632"/>
            <a:ext cx="4918555" cy="0"/>
            <a:chOff x="1226820" y="296782"/>
            <a:chExt cx="4368165" cy="0"/>
          </a:xfrm>
        </p:grpSpPr>
        <p:cxnSp>
          <p:nvCxnSpPr>
            <p:cNvPr id="109" name="Straight Connector 108">
              <a:extLst>
                <a:ext uri="{FF2B5EF4-FFF2-40B4-BE49-F238E27FC236}">
                  <a16:creationId xmlns:a16="http://schemas.microsoft.com/office/drawing/2014/main" id="{6FC7BDD0-5050-476E-B38B-493DAC7998C8}"/>
                </a:ext>
              </a:extLst>
            </p:cNvPr>
            <p:cNvCxnSpPr>
              <a:cxnSpLocks/>
            </p:cNvCxnSpPr>
            <p:nvPr/>
          </p:nvCxnSpPr>
          <p:spPr>
            <a:xfrm>
              <a:off x="1226820" y="296782"/>
              <a:ext cx="1221105"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D32C20D-0838-4B0E-BD5E-1211F06ECFBD}"/>
                </a:ext>
              </a:extLst>
            </p:cNvPr>
            <p:cNvCxnSpPr>
              <a:cxnSpLocks/>
            </p:cNvCxnSpPr>
            <p:nvPr/>
          </p:nvCxnSpPr>
          <p:spPr>
            <a:xfrm>
              <a:off x="4373880" y="296782"/>
              <a:ext cx="1221105"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pic>
        <p:nvPicPr>
          <p:cNvPr id="33" name="Picture 2" descr="Image result for compass commercial">
            <a:extLst>
              <a:ext uri="{FF2B5EF4-FFF2-40B4-BE49-F238E27FC236}">
                <a16:creationId xmlns:a16="http://schemas.microsoft.com/office/drawing/2014/main" id="{2331A8FA-6630-4F6B-AE8D-963985134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806" y="9371608"/>
            <a:ext cx="825037" cy="527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379263"/>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2D3847"/>
      </a:dk2>
      <a:lt2>
        <a:srgbClr val="E7E6E6"/>
      </a:lt2>
      <a:accent1>
        <a:srgbClr val="49A5F9"/>
      </a:accent1>
      <a:accent2>
        <a:srgbClr val="2475F8"/>
      </a:accent2>
      <a:accent3>
        <a:srgbClr val="0247D2"/>
      </a:accent3>
      <a:accent4>
        <a:srgbClr val="045197"/>
      </a:accent4>
      <a:accent5>
        <a:srgbClr val="2475F8"/>
      </a:accent5>
      <a:accent6>
        <a:srgbClr val="043A6C"/>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451</TotalTime>
  <Words>760</Words>
  <Application>Microsoft Office PowerPoint</Application>
  <PresentationFormat>Custom</PresentationFormat>
  <Paragraphs>75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Calibri</vt:lpstr>
      <vt:lpstr>Montserrat</vt:lpstr>
      <vt:lpstr>Wingdings</vt:lpstr>
      <vt:lpstr>Calibri Light</vt:lpstr>
      <vt:lpstr>Arial</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contact@slidesignus.com</dc:creator>
  <cp:lastModifiedBy>LD@Compass-Commercial.com</cp:lastModifiedBy>
  <cp:revision>49</cp:revision>
  <cp:lastPrinted>2022-09-25T14:36:59Z</cp:lastPrinted>
  <dcterms:created xsi:type="dcterms:W3CDTF">2021-01-29T02:48:37Z</dcterms:created>
  <dcterms:modified xsi:type="dcterms:W3CDTF">2026-05-18T14:58:45Z</dcterms:modified>
</cp:coreProperties>
</file>